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2" r:id="rId4"/>
    <p:sldId id="263" r:id="rId5"/>
    <p:sldId id="259" r:id="rId6"/>
    <p:sldId id="257" r:id="rId7"/>
    <p:sldId id="261" r:id="rId8"/>
    <p:sldId id="260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5820"/>
  </p:normalViewPr>
  <p:slideViewPr>
    <p:cSldViewPr snapToGrid="0">
      <p:cViewPr>
        <p:scale>
          <a:sx n="95" d="100"/>
          <a:sy n="95" d="100"/>
        </p:scale>
        <p:origin x="1216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9297FF-7CD8-8B94-536D-7DE0626625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E9223A7-EDA9-4621-CB4F-74F50B0FE8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39004F4-877D-D253-BE66-524B46B0D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27592-9B15-0E43-AF0E-6ABAD6A6AEAE}" type="datetimeFigureOut">
              <a:rPr lang="cs-CZ" smtClean="0"/>
              <a:t>04.12.2023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A5D1F83-872C-FEFD-F829-12DBC4955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6E1AF08-00D3-171F-E9EA-F09E14BC5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8DF3F-C4E9-A74E-A14E-06412705C6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4655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D171F9-186A-AD08-F328-00896C2E1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E025ECC-6EF5-3911-F766-8BA04C759C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9BBE3F1-0C8A-8194-0DB9-3A1E6F3AD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27592-9B15-0E43-AF0E-6ABAD6A6AEAE}" type="datetimeFigureOut">
              <a:rPr lang="cs-CZ" smtClean="0"/>
              <a:t>04.12.2023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5E58790-3CCC-0037-5AC4-7D56E876A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0E7C62D-CA58-BE31-820A-0767A9360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8DF3F-C4E9-A74E-A14E-06412705C6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1672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68BE092-DB7C-AE2F-32B1-207C86E164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5951AED-2F55-F810-7995-9F50629038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3EEEEDB-57B3-98C0-0A96-434E1EBFE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27592-9B15-0E43-AF0E-6ABAD6A6AEAE}" type="datetimeFigureOut">
              <a:rPr lang="cs-CZ" smtClean="0"/>
              <a:t>04.12.2023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4705ED9-C76C-6CA6-8647-2CEF9B434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3C209CC-977D-8E5F-DAE0-DCEBB651A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8DF3F-C4E9-A74E-A14E-06412705C6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293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C31449-1AA1-7971-A49F-238814C8D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F4DAC6F-E268-8071-C3ED-35F7773F86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52D6919-4970-26EE-5C9A-7698F1E03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27592-9B15-0E43-AF0E-6ABAD6A6AEAE}" type="datetimeFigureOut">
              <a:rPr lang="cs-CZ" smtClean="0"/>
              <a:t>04.12.2023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E22464A-6C49-2AD8-4387-016B37CB1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408513A-47D8-9C10-D4EE-A5AC937F7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8DF3F-C4E9-A74E-A14E-06412705C6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7431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F8C841-23F2-AB51-9EF9-783FDC077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4B03605-A44B-E3AD-D22D-BECDC06FCB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F38D93C-E659-AA61-3DE7-4D20BF01A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27592-9B15-0E43-AF0E-6ABAD6A6AEAE}" type="datetimeFigureOut">
              <a:rPr lang="cs-CZ" smtClean="0"/>
              <a:t>04.12.2023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9994A97-A60B-F3C3-3F26-08FF80FAE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97DF3C7-63F6-F5CA-5BC5-B12CB5107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8DF3F-C4E9-A74E-A14E-06412705C6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4273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E1985B-F7C2-3B12-6F33-26920B63B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D260AE-6B50-975A-7CDE-48D8A78F6A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2C64024-0E3B-26C6-F01B-DE049FD9E9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BE61624-EFBE-C42F-C8F2-24C889D74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27592-9B15-0E43-AF0E-6ABAD6A6AEAE}" type="datetimeFigureOut">
              <a:rPr lang="cs-CZ" smtClean="0"/>
              <a:t>04.12.2023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74E2BC9-8BA0-DC49-C13C-0A58B3C46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6EA1818-DF13-A013-2ED4-ADE0DDE64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8DF3F-C4E9-A74E-A14E-06412705C6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3219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82A3A1-A42B-EDEA-7FF8-8131ED90B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6CA8FB8-0567-02A6-9C4C-BE93ECA7B2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6A8A1E0-FFCE-8269-AF45-2411289F90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5F77359-40EE-6645-A0DA-9A8AC4476F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84E3535-A2DC-B75E-3F74-6751173DDF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7F28429-1645-F542-FA1E-4FC4E735E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27592-9B15-0E43-AF0E-6ABAD6A6AEAE}" type="datetimeFigureOut">
              <a:rPr lang="cs-CZ" smtClean="0"/>
              <a:t>04.12.2023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4027527-F657-1560-B17A-37927A715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F99D915-A077-2586-3F51-4FE58BC2E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8DF3F-C4E9-A74E-A14E-06412705C6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475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FA92DD-7829-6919-F339-40442F24C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E75FDEB-1CC5-F1DD-E5F9-698272020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27592-9B15-0E43-AF0E-6ABAD6A6AEAE}" type="datetimeFigureOut">
              <a:rPr lang="cs-CZ" smtClean="0"/>
              <a:t>04.12.2023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103AFEF-1491-E07C-F86D-678D40D0F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0810A39-2161-1BF8-3CB7-A767F12EE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8DF3F-C4E9-A74E-A14E-06412705C6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2834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8680343-94D9-C2B6-A07F-699A8DDF8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27592-9B15-0E43-AF0E-6ABAD6A6AEAE}" type="datetimeFigureOut">
              <a:rPr lang="cs-CZ" smtClean="0"/>
              <a:t>04.12.2023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0CD2F3C-F57A-E35D-E795-B83BE7F74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45438E3-3242-A15D-CAD8-F510A10DD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8DF3F-C4E9-A74E-A14E-06412705C6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7938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0A15B8-D2B6-427C-B9BB-5BCD9164A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6EE736-2F9C-161B-7079-32D9A27EA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DFC457E-7194-0B7B-7446-2986D60AE4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B0F99EE-F8A9-BA9D-8859-66471D9B1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27592-9B15-0E43-AF0E-6ABAD6A6AEAE}" type="datetimeFigureOut">
              <a:rPr lang="cs-CZ" smtClean="0"/>
              <a:t>04.12.2023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7EA6EC2-E284-5373-17DB-E3FB7F91B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8ADFA6C-E262-54C2-1F4C-2690CAD0B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8DF3F-C4E9-A74E-A14E-06412705C6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2016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0D2E21-FC6B-EB21-427C-9C66C6E09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459D973-5159-641D-4320-DDD534DC50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3E11CB2-4994-E718-55AC-79AD212004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E397B9C-C601-1CBF-4591-916C7352B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27592-9B15-0E43-AF0E-6ABAD6A6AEAE}" type="datetimeFigureOut">
              <a:rPr lang="cs-CZ" smtClean="0"/>
              <a:t>04.12.2023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50369E8-0100-7CF0-1F85-580A980A4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F4855C7-7AAA-4521-DF65-8ACB8571F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8DF3F-C4E9-A74E-A14E-06412705C6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6130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9DCC2D6-10AC-8D88-294D-20964E99D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36D1CF3-1112-59CF-E7A0-4205F6275D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FBB8692-0A13-2859-290A-77F6830AF9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27592-9B15-0E43-AF0E-6ABAD6A6AEAE}" type="datetimeFigureOut">
              <a:rPr lang="cs-CZ" smtClean="0"/>
              <a:t>04.12.2023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DEC8C3B-9ADF-89F3-5EB8-4A9417FBA6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E356927-61B4-207B-ADF7-35FA413907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8DF3F-C4E9-A74E-A14E-06412705C6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2995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A230BB-6702-1EB8-3588-FD67BCC945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6DFAADD-56BB-25B1-3E77-5F95EE8243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5247FD6-7DF2-F487-EA23-7EF690714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70CA9F11-D932-F3BD-9143-B43F053152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64215"/>
            <a:ext cx="3108543" cy="3108543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30655829-CCF7-DDF1-C186-96A3605E20DA}"/>
              </a:ext>
            </a:extLst>
          </p:cNvPr>
          <p:cNvSpPr txBox="1"/>
          <p:nvPr/>
        </p:nvSpPr>
        <p:spPr>
          <a:xfrm>
            <a:off x="80009" y="2637783"/>
            <a:ext cx="1211199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b="1" dirty="0">
                <a:solidFill>
                  <a:schemeClr val="bg1"/>
                </a:solidFill>
                <a:latin typeface="Montserrat" pitchFamily="2" charset="0"/>
              </a:rPr>
              <a:t>MARTIN KOLOVRATNÍK</a:t>
            </a:r>
          </a:p>
          <a:p>
            <a:pPr algn="ctr"/>
            <a:endParaRPr lang="cs-CZ" sz="5400" b="1" dirty="0">
              <a:solidFill>
                <a:schemeClr val="bg1"/>
              </a:solidFill>
            </a:endParaRPr>
          </a:p>
          <a:p>
            <a:pPr algn="ctr"/>
            <a:r>
              <a:rPr lang="cs-CZ" sz="3200" b="1" dirty="0">
                <a:solidFill>
                  <a:schemeClr val="bg1"/>
                </a:solidFill>
                <a:latin typeface="Montserrat" pitchFamily="2" charset="0"/>
              </a:rPr>
              <a:t>PŘEDSEDA </a:t>
            </a:r>
          </a:p>
          <a:p>
            <a:pPr algn="ctr"/>
            <a:r>
              <a:rPr lang="cs-CZ" sz="3200" b="1" dirty="0">
                <a:solidFill>
                  <a:schemeClr val="bg1"/>
                </a:solidFill>
                <a:latin typeface="Montserrat" pitchFamily="2" charset="0"/>
              </a:rPr>
              <a:t>SPOLKU PRO ROZVOJ DOPRAVY</a:t>
            </a:r>
          </a:p>
          <a:p>
            <a:pPr algn="ctr"/>
            <a:endParaRPr lang="cs-CZ" sz="3200" b="1" dirty="0">
              <a:solidFill>
                <a:schemeClr val="bg1"/>
              </a:solidFill>
              <a:latin typeface="Montserrat" pitchFamily="2" charset="0"/>
            </a:endParaRPr>
          </a:p>
          <a:p>
            <a:r>
              <a:rPr lang="cs-CZ" sz="1200" b="1" dirty="0">
                <a:solidFill>
                  <a:schemeClr val="bg1"/>
                </a:solidFill>
                <a:latin typeface="Montserrat" pitchFamily="2" charset="0"/>
              </a:rPr>
              <a:t>PARDUBICE, 6. PROSINEC 2023</a:t>
            </a:r>
          </a:p>
        </p:txBody>
      </p:sp>
    </p:spTree>
    <p:extLst>
      <p:ext uri="{BB962C8B-B14F-4D97-AF65-F5344CB8AC3E}">
        <p14:creationId xmlns:p14="http://schemas.microsoft.com/office/powerpoint/2010/main" val="2759770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F3879C-58FC-9689-4901-68E953CF3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5892" y="365125"/>
            <a:ext cx="8527908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00AEEF"/>
                </a:solidFill>
                <a:latin typeface="Montserrat" pitchFamily="2" charset="0"/>
              </a:rPr>
              <a:t>ZÁKLADNÍ INFORMACE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C2FFAA8A-0296-A4CE-C708-6C91C3E6E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7242"/>
            <a:ext cx="10515600" cy="4493251"/>
          </a:xfrm>
        </p:spPr>
        <p:txBody>
          <a:bodyPr>
            <a:normAutofit/>
          </a:bodyPr>
          <a:lstStyle/>
          <a:p>
            <a:pPr algn="just"/>
            <a:r>
              <a:rPr lang="cs-CZ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Spolek pro výstavbu dálnic D35 a D43 vznikl v roce 2016 jako uskupení občanů, zástupců samospráv a dopravních expertů, kteří usilují o urychlení příprav zmiňovaný dálnic.</a:t>
            </a:r>
          </a:p>
          <a:p>
            <a:pPr algn="just"/>
            <a:r>
              <a:rPr lang="cs-CZ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Cílem Spolku je dlouhodobá a systematická podpora klíčových aktérů, která povede k rozvoji dopravní infrastruktury v Pardubickém kraji a také v celé České republice.</a:t>
            </a:r>
          </a:p>
          <a:p>
            <a:pPr algn="just"/>
            <a:r>
              <a:rPr lang="cs-CZ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Partnery Spolku k jednání jsou například zástupci obcí, krajů, ŘSD či státu v podobě Ministerstva dopravy ČR.</a:t>
            </a:r>
          </a:p>
          <a:p>
            <a:pPr algn="just"/>
            <a:r>
              <a:rPr lang="cs-CZ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 přispěním Spolku se povedlo skutečně identifikovat zásadní problémy blokující přípravy a nastartovat je směrem k zahájení stavebních prací.</a:t>
            </a:r>
          </a:p>
        </p:txBody>
      </p:sp>
      <p:pic>
        <p:nvPicPr>
          <p:cNvPr id="9" name="Zástupný obsah 4">
            <a:extLst>
              <a:ext uri="{FF2B5EF4-FFF2-40B4-BE49-F238E27FC236}">
                <a16:creationId xmlns:a16="http://schemas.microsoft.com/office/drawing/2014/main" id="{15614CDE-167B-960B-6E8B-66B35114C0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108" y="367506"/>
            <a:ext cx="2603784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496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F3879C-58FC-9689-4901-68E953CF3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5892" y="365125"/>
            <a:ext cx="8527908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00AEEF"/>
                </a:solidFill>
                <a:latin typeface="Montserrat" pitchFamily="2" charset="0"/>
              </a:rPr>
              <a:t>AKTIVITY SPOLKU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C2FFAA8A-0296-A4CE-C708-6C91C3E6E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7716"/>
            <a:ext cx="10515600" cy="4312777"/>
          </a:xfrm>
        </p:spPr>
        <p:txBody>
          <a:bodyPr>
            <a:normAutofit/>
          </a:bodyPr>
          <a:lstStyle/>
          <a:p>
            <a:pPr algn="just"/>
            <a:r>
              <a:rPr lang="cs-CZ" sz="2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Aktivity Spolku se od jeho založení postupně rozšiřovaly a dnes tak například poskytuje bezplatné poradenství a konzultace starostům a obyvatelům. </a:t>
            </a:r>
          </a:p>
          <a:p>
            <a:pPr algn="just"/>
            <a:r>
              <a:rPr lang="cs-CZ" sz="2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Spolek také dělá osvětovou činnost směrem k široké veřejnosti. Jedná se například pravidelná vysílání pořadu „</a:t>
            </a:r>
            <a:r>
              <a:rPr lang="cs-CZ" sz="24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 slovíčko s…</a:t>
            </a:r>
            <a:r>
              <a:rPr lang="cs-CZ" sz="2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 nebo o vydávání Dopravních novin Pardubického kraje.</a:t>
            </a:r>
          </a:p>
          <a:p>
            <a:pPr algn="just"/>
            <a:r>
              <a:rPr lang="cs-CZ" sz="2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Spolek rovněž pomáhá zajímavým projektům a propojuje firmy se samosprávy. Ilustračně lze zmínit rozšíření využívání dřeva v dopravních stavbách.</a:t>
            </a:r>
          </a:p>
          <a:p>
            <a:pPr algn="just"/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Aktuálně již přibližně 70 členů. </a:t>
            </a:r>
          </a:p>
        </p:txBody>
      </p:sp>
      <p:pic>
        <p:nvPicPr>
          <p:cNvPr id="9" name="Zástupný obsah 4">
            <a:extLst>
              <a:ext uri="{FF2B5EF4-FFF2-40B4-BE49-F238E27FC236}">
                <a16:creationId xmlns:a16="http://schemas.microsoft.com/office/drawing/2014/main" id="{15614CDE-167B-960B-6E8B-66B35114C0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108" y="367506"/>
            <a:ext cx="2603784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786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F3879C-58FC-9689-4901-68E953CF3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5892" y="365125"/>
            <a:ext cx="8527908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00AEEF"/>
                </a:solidFill>
                <a:latin typeface="Montserrat" pitchFamily="2" charset="0"/>
              </a:rPr>
              <a:t>VÝSLEDKY PRÁCE SPOLKU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C2FFAA8A-0296-A4CE-C708-6C91C3E6E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7716"/>
            <a:ext cx="10515600" cy="4312777"/>
          </a:xfrm>
        </p:spPr>
        <p:txBody>
          <a:bodyPr>
            <a:normAutofit/>
          </a:bodyPr>
          <a:lstStyle/>
          <a:p>
            <a:pPr lvl="1" algn="just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2017 – Pracovní jednání v Moravské Třebové – změna strategického přístupu.</a:t>
            </a:r>
          </a:p>
          <a:p>
            <a:pPr lvl="1" algn="just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2018 – Setkání zástupců samosprávy obcí a majitelů pozemků v okolí plánované trase dálnice D35 kolem Litomyšle se zástupci ŘSD ČR.</a:t>
            </a:r>
          </a:p>
          <a:p>
            <a:pPr lvl="1" algn="just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 – Jednání se zástupci samospráv o jejich pohledu na vývoj příprav jednotlivých úseků budoucí dálnice D35.</a:t>
            </a:r>
          </a:p>
          <a:p>
            <a:pPr lvl="1" algn="just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 – Každoroční setkání starostů se zástupci ŘSD ČR a SUS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Pk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1" algn="just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 – Neformální setkání v Kuřimi se starosty obcí a měst trase silnice I/73.</a:t>
            </a:r>
          </a:p>
          <a:p>
            <a:pPr lvl="1" algn="just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 – Zahájení vysílání pořadu „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slovíčko s …“.</a:t>
            </a:r>
          </a:p>
          <a:p>
            <a:pPr lvl="1" algn="just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 – Setkání ministra dopravy ČR a GŘ ŘSD ČR ve Svitavách s představiteli samosprávy obcí a měst po trase dálnice D35 a silnice I/73.</a:t>
            </a:r>
          </a:p>
        </p:txBody>
      </p:sp>
      <p:pic>
        <p:nvPicPr>
          <p:cNvPr id="9" name="Zástupný obsah 4">
            <a:extLst>
              <a:ext uri="{FF2B5EF4-FFF2-40B4-BE49-F238E27FC236}">
                <a16:creationId xmlns:a16="http://schemas.microsoft.com/office/drawing/2014/main" id="{15614CDE-167B-960B-6E8B-66B35114C0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108" y="367506"/>
            <a:ext cx="2603784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045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F3879C-58FC-9689-4901-68E953CF3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5892" y="365125"/>
            <a:ext cx="8527908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00AEEF"/>
                </a:solidFill>
                <a:latin typeface="Montserrat" pitchFamily="2" charset="0"/>
              </a:rPr>
              <a:t>CÍLE A HODNOTY SPOLKU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C2FFAA8A-0296-A4CE-C708-6C91C3E6E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1305"/>
            <a:ext cx="10515600" cy="4155658"/>
          </a:xfrm>
        </p:spPr>
        <p:txBody>
          <a:bodyPr>
            <a:noAutofit/>
          </a:bodyPr>
          <a:lstStyle/>
          <a:p>
            <a:pPr lvl="1" algn="just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Rozšířit aktivity na všechny dopravní módy, </a:t>
            </a:r>
          </a:p>
          <a:p>
            <a:pPr lvl="1" algn="just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Otevřít rozvojová témata jako je PPP, nové formy financování, digitalizace, nové technologie v pohonu nebo autonomní doprava atd.</a:t>
            </a:r>
          </a:p>
          <a:p>
            <a:pPr lvl="1" algn="just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Pokračovat osvětové činnosti v oblasti dopravy a pořádání pravidelného vysílání rozhovorů se zajímavými osobnostmi z oblasti dopravy pro širokou veřejnost.</a:t>
            </a:r>
          </a:p>
          <a:p>
            <a:pPr lvl="1" algn="just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Minimálně jednou ročně vydávat Dopravní noviny.</a:t>
            </a:r>
          </a:p>
          <a:p>
            <a:pPr lvl="1" algn="just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Pořádat akce pro širokou veřejnost.</a:t>
            </a:r>
          </a:p>
          <a:p>
            <a:pPr lvl="1" algn="just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Nadále poskytovat bezplatné poradenství a konzultace zájemcům.</a:t>
            </a:r>
          </a:p>
          <a:p>
            <a:pPr lvl="1" algn="just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Rozšířit aktivity týkající se udržitelnosti, bezpečnosti a šíření dobré praxe ze zahraničí v dopravě.</a:t>
            </a:r>
          </a:p>
        </p:txBody>
      </p:sp>
      <p:pic>
        <p:nvPicPr>
          <p:cNvPr id="9" name="Zástupný obsah 4">
            <a:extLst>
              <a:ext uri="{FF2B5EF4-FFF2-40B4-BE49-F238E27FC236}">
                <a16:creationId xmlns:a16="http://schemas.microsoft.com/office/drawing/2014/main" id="{15614CDE-167B-960B-6E8B-66B35114C0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108" y="367506"/>
            <a:ext cx="2603784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515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F3879C-58FC-9689-4901-68E953CF3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5892" y="365125"/>
            <a:ext cx="8527908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100" dirty="0">
                <a:solidFill>
                  <a:srgbClr val="00AEEF"/>
                </a:solidFill>
                <a:latin typeface="Montserrat" pitchFamily="2" charset="0"/>
              </a:rPr>
              <a:t>SPOLKOVINY</a:t>
            </a:r>
            <a:br>
              <a:rPr lang="cs-CZ" sz="3600" dirty="0">
                <a:solidFill>
                  <a:srgbClr val="00AEEF"/>
                </a:solidFill>
                <a:latin typeface="Montserrat" pitchFamily="2" charset="0"/>
              </a:rPr>
            </a:br>
            <a:r>
              <a:rPr lang="cs-CZ" sz="3100" dirty="0">
                <a:solidFill>
                  <a:srgbClr val="00AEEF"/>
                </a:solidFill>
                <a:latin typeface="Montserrat" pitchFamily="2" charset="0"/>
              </a:rPr>
              <a:t>DOPRAVNÍ NOVINY PARDUBICKÉHO KRAJE</a:t>
            </a:r>
            <a:endParaRPr lang="cs-CZ" sz="3600" dirty="0">
              <a:solidFill>
                <a:srgbClr val="00AEEF"/>
              </a:solidFill>
              <a:latin typeface="Montserrat" pitchFamily="2" charset="0"/>
            </a:endParaRPr>
          </a:p>
        </p:txBody>
      </p:sp>
      <p:pic>
        <p:nvPicPr>
          <p:cNvPr id="11" name="Zástupný obsah 10">
            <a:extLst>
              <a:ext uri="{FF2B5EF4-FFF2-40B4-BE49-F238E27FC236}">
                <a16:creationId xmlns:a16="http://schemas.microsoft.com/office/drawing/2014/main" id="{FB793A15-0440-2438-779F-7119E80F73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28975" y="2281232"/>
            <a:ext cx="3058681" cy="4351338"/>
          </a:xfrm>
        </p:spPr>
      </p:pic>
      <p:pic>
        <p:nvPicPr>
          <p:cNvPr id="9" name="Zástupný obsah 4">
            <a:extLst>
              <a:ext uri="{FF2B5EF4-FFF2-40B4-BE49-F238E27FC236}">
                <a16:creationId xmlns:a16="http://schemas.microsoft.com/office/drawing/2014/main" id="{15614CDE-167B-960B-6E8B-66B35114C0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108" y="367506"/>
            <a:ext cx="2603784" cy="1325563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2CBAA933-FA5C-3FDC-2259-FB4A9FC35A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973" y="2281232"/>
            <a:ext cx="3065571" cy="4351338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1FF14E8F-4514-4548-A9EA-A02FE5CE1C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1087" y="2134579"/>
            <a:ext cx="3472713" cy="4497991"/>
          </a:xfrm>
          <a:prstGeom prst="rect">
            <a:avLst/>
          </a:prstGeom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A43C5E8F-1D42-8983-2D00-08C087BEB337}"/>
              </a:ext>
            </a:extLst>
          </p:cNvPr>
          <p:cNvSpPr txBox="1"/>
          <p:nvPr/>
        </p:nvSpPr>
        <p:spPr>
          <a:xfrm>
            <a:off x="1524000" y="1758012"/>
            <a:ext cx="986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solidFill>
                  <a:srgbClr val="00AE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endParaRPr lang="cs-CZ" b="1" dirty="0">
              <a:solidFill>
                <a:srgbClr val="00AE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4B5C4979-3563-5A02-F813-45E6BA5E9640}"/>
              </a:ext>
            </a:extLst>
          </p:cNvPr>
          <p:cNvSpPr txBox="1"/>
          <p:nvPr/>
        </p:nvSpPr>
        <p:spPr>
          <a:xfrm>
            <a:off x="5220877" y="1758012"/>
            <a:ext cx="13137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b="1" dirty="0">
                <a:solidFill>
                  <a:srgbClr val="00AE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endParaRPr lang="cs-CZ" sz="2800" b="1" dirty="0">
              <a:solidFill>
                <a:srgbClr val="00AEEF"/>
              </a:solidFill>
            </a:endParaRP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B4A02891-FC89-3785-46B6-C1EC9CCB022D}"/>
              </a:ext>
            </a:extLst>
          </p:cNvPr>
          <p:cNvSpPr txBox="1"/>
          <p:nvPr/>
        </p:nvSpPr>
        <p:spPr>
          <a:xfrm>
            <a:off x="8997176" y="1764168"/>
            <a:ext cx="60997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b="1" dirty="0">
                <a:solidFill>
                  <a:srgbClr val="00AE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endParaRPr lang="cs-CZ" sz="2800" b="1" dirty="0">
              <a:solidFill>
                <a:srgbClr val="00AE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458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F3879C-58FC-9689-4901-68E953CF3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5892" y="365125"/>
            <a:ext cx="8527908" cy="1325563"/>
          </a:xfrm>
        </p:spPr>
        <p:txBody>
          <a:bodyPr>
            <a:normAutofit/>
          </a:bodyPr>
          <a:lstStyle/>
          <a:p>
            <a:pPr algn="ctr"/>
            <a:r>
              <a:rPr lang="cs-CZ" sz="3100" dirty="0">
                <a:solidFill>
                  <a:srgbClr val="00AEEF"/>
                </a:solidFill>
                <a:latin typeface="Montserrat" pitchFamily="2" charset="0"/>
              </a:rPr>
              <a:t>AKCE SPOLKU</a:t>
            </a:r>
            <a:endParaRPr lang="cs-CZ" sz="3600" dirty="0">
              <a:solidFill>
                <a:srgbClr val="00AEEF"/>
              </a:solidFill>
              <a:latin typeface="Montserrat" pitchFamily="2" charset="0"/>
            </a:endParaRPr>
          </a:p>
        </p:txBody>
      </p:sp>
      <p:pic>
        <p:nvPicPr>
          <p:cNvPr id="9" name="Zástupný obsah 4">
            <a:extLst>
              <a:ext uri="{FF2B5EF4-FFF2-40B4-BE49-F238E27FC236}">
                <a16:creationId xmlns:a16="http://schemas.microsoft.com/office/drawing/2014/main" id="{15614CDE-167B-960B-6E8B-66B35114C0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108" y="367506"/>
            <a:ext cx="2603784" cy="1325563"/>
          </a:xfrm>
          <a:prstGeom prst="rect">
            <a:avLst/>
          </a:prstGeom>
        </p:spPr>
      </p:pic>
      <p:sp>
        <p:nvSpPr>
          <p:cNvPr id="22" name="TextovéPole 21">
            <a:extLst>
              <a:ext uri="{FF2B5EF4-FFF2-40B4-BE49-F238E27FC236}">
                <a16:creationId xmlns:a16="http://schemas.microsoft.com/office/drawing/2014/main" id="{B4A02891-FC89-3785-46B6-C1EC9CCB022D}"/>
              </a:ext>
            </a:extLst>
          </p:cNvPr>
          <p:cNvSpPr txBox="1"/>
          <p:nvPr/>
        </p:nvSpPr>
        <p:spPr>
          <a:xfrm>
            <a:off x="8997176" y="1764168"/>
            <a:ext cx="60997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sz="2800" b="1" dirty="0">
              <a:solidFill>
                <a:srgbClr val="00AE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0915D87-58FB-B509-1669-09CA4C0CB6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49562"/>
            <a:ext cx="4204724" cy="2808438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614062E7-C5E5-30CC-78F8-2C2D32B376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54" y="1855948"/>
            <a:ext cx="4035097" cy="2190877"/>
          </a:xfrm>
          <a:prstGeom prst="rect">
            <a:avLst/>
          </a:prstGeom>
        </p:spPr>
      </p:pic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C82E4988-05BC-25E7-4C03-87995E3DF0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4035097" y="1334779"/>
            <a:ext cx="4258152" cy="3193614"/>
          </a:xfr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01A7A629-FCC9-8515-4930-F6B9C07110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27496" y="4019268"/>
            <a:ext cx="4258152" cy="2835995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BDDABFA7-455C-016C-E810-93C46D7938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72222" y="1314449"/>
            <a:ext cx="3914493" cy="2607113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5A5D1444-4C0F-111E-69CA-13FD90413D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80400" y="3921563"/>
            <a:ext cx="391160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300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A230BB-6702-1EB8-3588-FD67BCC945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6DFAADD-56BB-25B1-3E77-5F95EE8243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5247FD6-7DF2-F487-EA23-7EF690714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70CA9F11-D932-F3BD-9143-B43F053152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64215"/>
            <a:ext cx="3108543" cy="3108543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30655829-CCF7-DDF1-C186-96A3605E20DA}"/>
              </a:ext>
            </a:extLst>
          </p:cNvPr>
          <p:cNvSpPr txBox="1"/>
          <p:nvPr/>
        </p:nvSpPr>
        <p:spPr>
          <a:xfrm>
            <a:off x="0" y="2616390"/>
            <a:ext cx="1219200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solidFill>
                  <a:schemeClr val="bg1"/>
                </a:solidFill>
                <a:latin typeface="Montserrat" pitchFamily="2" charset="0"/>
              </a:rPr>
              <a:t>DĚKUJI ZA POZORNOST</a:t>
            </a:r>
          </a:p>
          <a:p>
            <a:pPr algn="ctr"/>
            <a:endParaRPr lang="cs-CZ" sz="4000" b="1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r>
              <a:rPr lang="cs-CZ" sz="4400" b="1" dirty="0">
                <a:solidFill>
                  <a:schemeClr val="bg1"/>
                </a:solidFill>
                <a:latin typeface="Montserrat" pitchFamily="2" charset="0"/>
              </a:rPr>
              <a:t>MARTIN KOLOVRATNÍK</a:t>
            </a:r>
            <a:endParaRPr lang="cs-CZ" sz="4400" b="1" dirty="0">
              <a:solidFill>
                <a:schemeClr val="bg1"/>
              </a:solidFill>
            </a:endParaRPr>
          </a:p>
          <a:p>
            <a:pPr algn="ctr"/>
            <a:endParaRPr lang="cs-CZ" sz="2400" b="1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r>
              <a:rPr lang="cs-CZ" b="1" dirty="0">
                <a:solidFill>
                  <a:schemeClr val="bg1"/>
                </a:solidFill>
                <a:latin typeface="Montserrat" pitchFamily="2" charset="0"/>
              </a:rPr>
              <a:t>PŘEDSEDA </a:t>
            </a:r>
          </a:p>
          <a:p>
            <a:pPr algn="ctr"/>
            <a:r>
              <a:rPr lang="cs-CZ" b="1" dirty="0">
                <a:solidFill>
                  <a:schemeClr val="bg1"/>
                </a:solidFill>
                <a:latin typeface="Montserrat" pitchFamily="2" charset="0"/>
              </a:rPr>
              <a:t>SPOLKU PRO ROZVOJ DOPRAVY</a:t>
            </a:r>
          </a:p>
          <a:p>
            <a:pPr algn="ctr"/>
            <a:endParaRPr lang="cs-CZ" sz="3200" b="1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r>
              <a:rPr lang="cs-CZ" sz="1600" b="1" dirty="0">
                <a:solidFill>
                  <a:schemeClr val="bg1"/>
                </a:solidFill>
                <a:latin typeface="Montserrat" pitchFamily="2" charset="0"/>
              </a:rPr>
              <a:t>TEL.: 724 278 189</a:t>
            </a:r>
          </a:p>
          <a:p>
            <a:pPr algn="ctr"/>
            <a:r>
              <a:rPr lang="cs-CZ" sz="1600" b="1" dirty="0">
                <a:solidFill>
                  <a:schemeClr val="bg1"/>
                </a:solidFill>
                <a:latin typeface="Montserrat" pitchFamily="2" charset="0"/>
              </a:rPr>
              <a:t>EMAIL: KOLOVRATNIKM@PSP.CZ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D2833BB-5C0E-97D4-D496-F3287423B4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8199" y="299565"/>
            <a:ext cx="2107088" cy="210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1508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436</Words>
  <Application>Microsoft Macintosh PowerPoint</Application>
  <PresentationFormat>Širokoúhlá obrazovka</PresentationFormat>
  <Paragraphs>46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Montserrat</vt:lpstr>
      <vt:lpstr>Times New Roman</vt:lpstr>
      <vt:lpstr>Motiv Office</vt:lpstr>
      <vt:lpstr>Prezentace aplikace PowerPoint</vt:lpstr>
      <vt:lpstr>ZÁKLADNÍ INFORMACE</vt:lpstr>
      <vt:lpstr>AKTIVITY SPOLKU</vt:lpstr>
      <vt:lpstr>VÝSLEDKY PRÁCE SPOLKU</vt:lpstr>
      <vt:lpstr>CÍLE A HODNOTY SPOLKU</vt:lpstr>
      <vt:lpstr>SPOLKOVINY DOPRAVNÍ NOVINY PARDUBICKÉHO KRAJE</vt:lpstr>
      <vt:lpstr>AKCE SPOLKU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Lukáš Luzar</dc:creator>
  <cp:lastModifiedBy>Lukáš Luzar</cp:lastModifiedBy>
  <cp:revision>8</cp:revision>
  <dcterms:created xsi:type="dcterms:W3CDTF">2023-11-29T13:35:40Z</dcterms:created>
  <dcterms:modified xsi:type="dcterms:W3CDTF">2023-12-04T14:52:45Z</dcterms:modified>
</cp:coreProperties>
</file>