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0" r:id="rId2"/>
    <p:sldMasterId id="2147483672" r:id="rId3"/>
    <p:sldMasterId id="2147483696" r:id="rId4"/>
    <p:sldMasterId id="2147483720" r:id="rId5"/>
    <p:sldMasterId id="2147483732" r:id="rId6"/>
  </p:sldMasterIdLst>
  <p:notesMasterIdLst>
    <p:notesMasterId r:id="rId16"/>
  </p:notesMasterIdLst>
  <p:sldIdLst>
    <p:sldId id="828" r:id="rId7"/>
    <p:sldId id="271" r:id="rId8"/>
    <p:sldId id="830" r:id="rId9"/>
    <p:sldId id="831" r:id="rId10"/>
    <p:sldId id="821" r:id="rId11"/>
    <p:sldId id="832" r:id="rId12"/>
    <p:sldId id="541" r:id="rId13"/>
    <p:sldId id="824" r:id="rId14"/>
    <p:sldId id="80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Kovač" initials="JK" lastIdx="1" clrIdx="0">
    <p:extLst>
      <p:ext uri="{19B8F6BF-5375-455C-9EA6-DF929625EA0E}">
        <p15:presenceInfo xmlns:p15="http://schemas.microsoft.com/office/powerpoint/2012/main" userId="S::kovacj@rvccr.cz::1315c1e5-1096-48aa-92e2-8e8cb5b435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3D2FF"/>
    <a:srgbClr val="0072C8"/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9474" autoAdjust="0"/>
  </p:normalViewPr>
  <p:slideViewPr>
    <p:cSldViewPr snapToGrid="0">
      <p:cViewPr varScale="1">
        <p:scale>
          <a:sx n="75" d="100"/>
          <a:sy n="75" d="100"/>
        </p:scale>
        <p:origin x="120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tableStyles" Target="tableStyles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commentAuthors" Target="commentAuthors.xml" /><Relationship Id="rId2" Type="http://schemas.openxmlformats.org/officeDocument/2006/relationships/slideMaster" Target="slideMasters/slideMaster2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5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9.xml" /><Relationship Id="rId10" Type="http://schemas.openxmlformats.org/officeDocument/2006/relationships/slide" Target="slides/slide4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3.xml" /><Relationship Id="rId14" Type="http://schemas.openxmlformats.org/officeDocument/2006/relationships/slide" Target="slides/slide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21BFB-14A1-44D2-ACA5-07D3C58285A6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5457-FD23-47F4-92CB-0F1D506769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79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2593DB04-870E-4804-A7BB-E5992BD55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62324CF7-BAA8-4937-93E7-57775E86A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8553E70A-A54B-453A-92A1-256C28340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016592-C275-4EAF-87A8-D5F5E163E148}" type="slidenum">
              <a:rPr lang="cs-CZ" altLang="cs-CZ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cs-CZ" altLang="cs-CZ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1D7AEA6A-D242-4F07-9B4E-B881F6A213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F9F6A8FF-44B8-49C0-B31E-94B4B32D0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datum 3">
            <a:extLst>
              <a:ext uri="{FF2B5EF4-FFF2-40B4-BE49-F238E27FC236}">
                <a16:creationId xmlns:a16="http://schemas.microsoft.com/office/drawing/2014/main" id="{1F5AFBD6-DCF7-4072-AA16-ED627BD02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 defTabSz="879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 defTabSz="879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 defTabSz="879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 defTabSz="879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latin typeface="Calibri" panose="020F0502020204030204" pitchFamily="34" charset="0"/>
              </a:rPr>
              <a:t>31. 3. 2010</a:t>
            </a:r>
          </a:p>
        </p:txBody>
      </p:sp>
      <p:sp>
        <p:nvSpPr>
          <p:cNvPr id="64517" name="Zástupný symbol pro číslo snímku 4">
            <a:extLst>
              <a:ext uri="{FF2B5EF4-FFF2-40B4-BE49-F238E27FC236}">
                <a16:creationId xmlns:a16="http://schemas.microsoft.com/office/drawing/2014/main" id="{4281A055-6FC8-442F-A0AB-5DFF4ED70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9463" indent="-2984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3325" indent="-23812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5925" indent="-23812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8525" indent="-23812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5725" indent="-23812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2925" indent="-23812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0125" indent="-23812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7325" indent="-23812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DCE035-E613-4EA4-8424-55F91833E6D3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448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67522-CA6F-4309-87F7-32B9FC245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CAF26F-1248-40CA-909E-8D1197B9B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C5BDC4-301C-4F3D-8BA3-957EE525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101584-FCF1-48E2-9660-307CD5B5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D74A96-79BF-4344-89A0-C6940790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2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18886-CD78-4387-92C9-BAD67C5E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94E626-46B9-4081-90E2-B23748971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3356A6-D43B-4281-AAC0-285EF9ED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696716-5EB3-449D-A6F2-A264A305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88CE0D-204E-4D99-A716-CC08A697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1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FF8F6FE-D102-4B4B-B9B1-A88F4FBAC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E89916-C424-42EB-8623-295D60112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740A9B-2A51-405A-985A-213838FC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88E23F-2528-4C48-8646-B50A3773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600048-6084-486D-83C9-68EF529A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7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C11D9-DD66-4ACD-871E-9940ADB48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0C4E42-1181-454E-82CC-11ED21F8E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E1FA14-F5C3-4F05-98AB-26E352C0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4BA05-DED9-4339-8DF3-BC00F449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17CC5E-F940-41E7-AB69-91258446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1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BD964-46A4-4E0D-BFFE-1F973B19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E8311-568D-44C9-AC47-F4A704A87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70E823-B6A9-400E-AE48-1A3FAD65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7AE4C4-D2ED-4792-BD82-4782CB7F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18A8E5-2434-4FEC-8C93-6C2BD17C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14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09AA0-D5DA-4795-BFC6-AC1FF69C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8E54C3-9122-4EA4-A541-B1F8A803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2E96C5-5C73-4F20-8CCC-784A1313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7C539-105D-4470-B3E0-1FD14996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912474-8EBD-4CC7-8094-F8575E95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01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E96C7-CED0-4B54-B314-FE5384D0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1CD9C2-396C-40B0-9F4C-E022C93A7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238F5A-1996-44F5-AFAD-76F8D3BB4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81B119-EFDC-4B55-8638-CC94C57F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45AA81-C60A-4C09-9A76-AB18B643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28C56C-42EF-4231-A492-D25D809D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11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E52D7-53F1-4841-B45E-BA6EC4E5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9388D4-E2E1-40BA-B3EA-7B5D8AB1A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870424-1285-49C7-9202-DCBE9766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88AAC0-B71D-4302-A14E-899FA3E63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8009535-461A-47DA-8E20-2295C87B6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A28168-E7F4-4239-B31C-6202B9C9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120E117-5CB9-4EBB-85DC-A73C07AC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77EB3C-A633-4E2E-A3AB-D65A0129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83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B0FAB-A1B5-4E04-A27A-6748019C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867EE02-6066-441D-91FE-E26EBA67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A8508A-8725-43F3-83C5-C7BC26B4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8A87EA-0CA7-43C9-8057-5D77F088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73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8009E0-DE84-4245-8574-189F892B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9F6712-FF8F-423C-BB6B-FAE975E4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16E138-0EF8-4685-AAF0-53B1337C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184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ED6E2-0DD4-46F2-85C5-1407A0B9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6CAC5-2452-49D4-969F-ADFE36CAE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B613E9-338E-446E-9B9E-8FE3E847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2D5411-ADCB-49DC-A3C1-44445793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7F814D-E7D1-4A35-B17E-E9B04FCA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B3E96C-D378-48FB-BF57-E169031A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4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1D507-711F-4645-BD47-F9CF33F9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2CC41B-56C3-403E-973B-3AED4CC37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0D0A00-2B9A-4039-8EC3-FF0B435C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74B36E-C19F-4D8B-B4CF-E554E3FD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E4652F-DEE5-41AD-B9ED-2B179A6C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78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FC0C5-7842-41C1-9957-AE08C25F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18C239-E13C-40BD-81DB-AB8B182A2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772DFF-A9C2-411C-8046-798E0924E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1D37CC-2935-497F-AF2D-96284441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B9E9F2-9E83-460E-8CD1-CC680E0D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D0EFF1-BBC8-4F65-9B64-F5F8B1B6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2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2BD17-FA6D-4C23-831F-BCB43DC7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1D9824-B04E-4128-B586-9FF53561C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A5C4E0-8084-4B50-99BE-4DDBA656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C9A04A-4329-4B6F-B312-AF82BB4A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CC355-E186-4A61-BF3D-E16FDC4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273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48E392-CF41-4D26-BADF-23CFD67F4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639253-447B-4860-8FAA-2689F63F4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BD579-BCD2-496E-8DE8-A1120AE8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7A562E-6272-49DA-810C-9E2E7F46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9D54D8-E945-4759-A30E-FABD6DB1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7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44509-80B3-4CF5-9B16-DB4AFA7D0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A8CBAA-19BB-4175-BB2E-CD47D9E69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A597A4-5629-433B-8A68-EF80A515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DC1651-D9C5-4B45-B0D6-E39C33D5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C40AE5-E158-4A19-983E-56206BBC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736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F5F53-ADD4-4F2A-B968-BD6D579A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35157-8D75-4623-9C5B-3B545F419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42362-30B7-4849-917E-D236FCA3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2AE801-2BA9-43B1-AE52-A34DF0AF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58E087-515A-4454-BAE0-AD39EF7F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34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CB575-FF59-4F4F-8B98-3E08FED4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035010-BA3B-49F3-8687-3CCB9879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9A7F71-F89B-49E4-9AF7-204B25D6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7B5198-C4E7-4ADB-9330-7AA2B6F6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610C65-534D-46F5-BD30-62F5B9A6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962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A99FC-16BE-4604-AA53-E4F4E861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0EA5C-9621-4354-AB7C-4FB1B6AEA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B471FC-307A-4CA9-A0F7-DBD6BD73E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4227B7-BBA3-46C9-AD5F-361F8F84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ADF43D-98D2-4116-8287-9DCAED96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91B03B-E502-4B4D-8504-BAF63997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2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0A294-13FC-47C0-8D73-E8D78C32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F487ED-EE3B-4FDD-AAC9-DFA0F030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93D918-F1BD-4A39-83A3-2D1B5492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7CF0D1-4BFA-4E2C-B63D-89143BB92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745A8D-D123-44CE-979A-7096D7B0C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7C8998-D9A3-4670-B5D3-BBCD7788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45D8C81-9DA2-4051-8E27-BDC22488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D96617-E6BA-4FFF-B408-26D50A3F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201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3E7A2-6051-4BB7-9928-57F77A1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B8B51D-633D-421B-8471-CF2261AF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3B4987-45DA-4199-9B0E-AAE2A037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A3E5F0-A5C4-49BD-B586-414798DB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069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A3729E-C1B2-4EEF-BC71-37E5D03C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11BE87-3345-4580-8244-2512BC30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3D2C81-444D-4D5F-B626-95078C3A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8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A3AA8-55DF-4CCF-AD63-4F9A62C9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850A68-C29D-4285-8FE3-F87DE382B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E37AE-3488-40F8-992E-B21DBEFA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CB1935-AD22-4163-993A-7C246190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991312-2072-42AB-9AC0-2349DD7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039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E5FD1-8916-461E-95AF-26F137AD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EAC4B-3897-4A3C-A860-7134142E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3BA4B6-C3AB-4113-84DF-B3037BCCA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77B397-DB84-420B-A63E-F5EEAF8D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921763-56F5-48DF-91B2-DA60EC42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D1DDE1-E26B-42D9-A567-F2E15FAB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131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B4E32-DF34-4925-947A-FE6AD0F9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C77EDF2-B05E-432D-B4BC-7EB50C5D0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599E72-CFA0-44FA-8CA2-F3F759391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1C4F38-FE02-42BB-A085-97E7B5E9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D0E1A7-4055-4375-ADF3-668C4FD1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2FCBF8-C2EA-41C9-89F3-BF8F95D7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912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5C09F-53CF-405B-8475-AA08B2B2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C844A8-854D-4E41-BE9B-58CC61039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481C23-0370-4C40-B8DD-7F7F3572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940FEA-8A41-4FD3-B531-23347B69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6F246F-C98A-4552-A5D2-63BB5F50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863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F8085C-2E97-4E5C-9083-45652D8FB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86FB53-7F37-4A5D-A8CD-A362369AB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501F4C-C69D-43F9-AEC5-567C8BEF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A7AB68-6EEA-4232-B599-E55E4C71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2C4DF2-6A7C-4319-810D-1207F03C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605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B641F-0854-4ECE-BBF6-35708227B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5BC139-F681-483D-AB89-0F9D9209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269B48-4973-4E55-870B-EC90B2B5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80C285-C233-4360-A014-7BBB48C6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9D38F-621B-4623-BB62-67FEA256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773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B6168-8D37-453A-97EE-37E95372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9574E9-875B-41A3-8E0D-78775C3D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6629E8-3F0B-487F-9102-E4EDF102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32B7BA-AE0C-4075-8936-EEB7DBA2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539155-13F6-4FE7-82CA-03E449F9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089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4DEB0-9FA2-4B2C-AE19-39820849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66A2C8-274D-4193-99CE-9688283F9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5CEE36-F757-422B-9098-381912C5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60985F-C91F-4530-A145-653746EB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86A561-2041-47F3-9DC6-569A6986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7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76324-B616-4BCE-A7BC-15E2D53C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35BD8-2FC0-4486-989E-88CAD01C3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8640A4-16AC-4247-AAB1-C0D92B050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EBFE2E-6501-4211-BE2B-996BF753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3A8C2D-F8C2-4E25-8D96-36E231BC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3B0F3D-BF45-4B37-B01F-74317B7F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721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F42BB-E74C-4F44-92D0-23123FAA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09243F-2BED-4052-9C19-7828C54B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FB2164-0242-4FF9-9E7D-3BD363340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985374-CDDC-47E1-88D2-EB821996B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817505D-93D9-4489-BFCC-09BCD9E1E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74CE18-FFE4-4524-8A71-55E384B6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01BF26-8873-41D7-A702-652DC228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7C5A15-0137-45C9-8741-2940FEF1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64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70FA5-1040-4C8E-9363-265AF0DF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05D7F8-4E29-4E9A-BD98-33DD306B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89D8C8-6637-4B32-B9D5-D89B4659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07B131-18F4-4C76-9A47-DE875EFD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51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038D6-0FFF-49F1-BD0A-D56ECF5E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1FFFA-97AE-48E6-AB83-208A75A18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C04713-4992-4552-9C57-894C73D60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E35AE2-7030-4811-9C93-645C24CD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C4760A-1672-4DDA-8361-B53DAECD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284F95-7E48-45F8-9153-1FCF1BBF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8813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1191A1-EE6D-40C8-AF98-4AFB723E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AFB5C5-272A-4B00-87BC-D7E62470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62EB88-9A85-4E85-9D71-1B10BD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392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3BCD7-A64F-40F4-8DA4-715FD93F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DC840-6FAC-4A97-9868-801CC6FD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CE90F1-9D15-4C70-ACB6-9102B31B6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C6E4BF-9BE5-43F1-8F60-B9D02A40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E70A2E-F911-4B29-A263-56210A2F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B6BA2D-106C-4662-82A8-2566A78E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267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D4C16-2E85-484E-B2FF-14181DA3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3425EA-9335-4485-95B4-1E1A16E7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035D5-D410-4F07-AAEF-2BEA4365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1FA614-AE0F-4AC9-947D-DDD0AE0B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F6B24F-C737-4689-88AC-78951CD5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301264-1107-48DE-8C43-D305CEFC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31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B6769-27A4-4EE1-89A6-452E0B02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7A058A-DBBB-45AF-89FB-5692E2273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173C1-82AB-43A5-89B9-AFBA10BD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2818C6-040C-4B07-A44C-22D8FA17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84481-B5D3-4314-AF32-20C4076E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42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987A08-85BF-456B-807C-EA9556755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2C5A7E-4311-4F91-8445-02A0B2CA0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461305-5EE9-4F78-AAD2-E75EF2BE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B9A859-1B74-4CC6-9A01-6100A57C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ADF79F-6A05-47E1-AB58-C18F3C2E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970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B641F-0854-4ECE-BBF6-35708227B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5BC139-F681-483D-AB89-0F9D9209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269B48-4973-4E55-870B-EC90B2B5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80C285-C233-4360-A014-7BBB48C6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9D38F-621B-4623-BB62-67FEA256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23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B6168-8D37-453A-97EE-37E95372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9574E9-875B-41A3-8E0D-78775C3D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6629E8-3F0B-487F-9102-E4EDF102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32B7BA-AE0C-4075-8936-EEB7DBA2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539155-13F6-4FE7-82CA-03E449F9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36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4DEB0-9FA2-4B2C-AE19-39820849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66A2C8-274D-4193-99CE-9688283F9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5CEE36-F757-422B-9098-381912C5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60985F-C91F-4530-A145-653746EB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86A561-2041-47F3-9DC6-569A6986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092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76324-B616-4BCE-A7BC-15E2D53C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35BD8-2FC0-4486-989E-88CAD01C3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8640A4-16AC-4247-AAB1-C0D92B050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EBFE2E-6501-4211-BE2B-996BF753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3A8C2D-F8C2-4E25-8D96-36E231BC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3B0F3D-BF45-4B37-B01F-74317B7F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765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F42BB-E74C-4F44-92D0-23123FAA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09243F-2BED-4052-9C19-7828C54B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FB2164-0242-4FF9-9E7D-3BD363340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985374-CDDC-47E1-88D2-EB821996B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817505D-93D9-4489-BFCC-09BCD9E1E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74CE18-FFE4-4524-8A71-55E384B6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01BF26-8873-41D7-A702-652DC228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7C5A15-0137-45C9-8741-2940FEF1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04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48BEE-55CE-4273-BE23-0F6A3741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55C92-8563-426F-8ADA-9E51AFCC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71834B-454F-4FFB-B287-6BEABD882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91F9E1F-3CDD-4650-8552-B7D9C9E92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0D5B982-6970-47D3-867D-FDFEA03E7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AEA797-5E46-43AD-874A-6B6A421A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A89C47-9B79-4252-B966-31C06420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8B8D50-F493-423E-846F-383FB592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373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70FA5-1040-4C8E-9363-265AF0DF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05D7F8-4E29-4E9A-BD98-33DD306B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89D8C8-6637-4B32-B9D5-D89B4659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07B131-18F4-4C76-9A47-DE875EFD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06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1191A1-EE6D-40C8-AF98-4AFB723E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AFB5C5-272A-4B00-87BC-D7E62470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62EB88-9A85-4E85-9D71-1B10BD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1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3BCD7-A64F-40F4-8DA4-715FD93F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DC840-6FAC-4A97-9868-801CC6FD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CE90F1-9D15-4C70-ACB6-9102B31B6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C6E4BF-9BE5-43F1-8F60-B9D02A40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E70A2E-F911-4B29-A263-56210A2F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B6BA2D-106C-4662-82A8-2566A78E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256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D4C16-2E85-484E-B2FF-14181DA3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3425EA-9335-4485-95B4-1E1A16E7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035D5-D410-4F07-AAEF-2BEA4365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1FA614-AE0F-4AC9-947D-DDD0AE0B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F6B24F-C737-4689-88AC-78951CD5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301264-1107-48DE-8C43-D305CEFC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79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B6769-27A4-4EE1-89A6-452E0B02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7A058A-DBBB-45AF-89FB-5692E2273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173C1-82AB-43A5-89B9-AFBA10BD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2818C6-040C-4B07-A44C-22D8FA17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84481-B5D3-4314-AF32-20C4076E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324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987A08-85BF-456B-807C-EA9556755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2C5A7E-4311-4F91-8445-02A0B2CA0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461305-5EE9-4F78-AAD2-E75EF2BE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B9A859-1B74-4CC6-9A01-6100A57C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ADF79F-6A05-47E1-AB58-C18F3C2E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369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B641F-0854-4ECE-BBF6-35708227B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5BC139-F681-483D-AB89-0F9D9209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269B48-4973-4E55-870B-EC90B2B5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80C285-C233-4360-A014-7BBB48C6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9D38F-621B-4623-BB62-67FEA256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070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B6168-8D37-453A-97EE-37E95372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9574E9-875B-41A3-8E0D-78775C3D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6629E8-3F0B-487F-9102-E4EDF102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32B7BA-AE0C-4075-8936-EEB7DBA2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539155-13F6-4FE7-82CA-03E449F9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781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4DEB0-9FA2-4B2C-AE19-39820849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66A2C8-274D-4193-99CE-9688283F9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5CEE36-F757-422B-9098-381912C5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60985F-C91F-4530-A145-653746EB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86A561-2041-47F3-9DC6-569A6986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2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76324-B616-4BCE-A7BC-15E2D53C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435BD8-2FC0-4486-989E-88CAD01C3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8640A4-16AC-4247-AAB1-C0D92B050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EBFE2E-6501-4211-BE2B-996BF753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3A8C2D-F8C2-4E25-8D96-36E231BC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3B0F3D-BF45-4B37-B01F-74317B7F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9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4B986-93F7-49A6-8C31-54C97240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C4BF42-3D19-48E9-B437-8BE4AD6A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5D2E1B-1D53-40EA-B2ED-664741FC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59F6C3-A1E7-4712-9C97-FAE4D72C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504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F42BB-E74C-4F44-92D0-23123FAA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09243F-2BED-4052-9C19-7828C54B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FB2164-0242-4FF9-9E7D-3BD363340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985374-CDDC-47E1-88D2-EB821996B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817505D-93D9-4489-BFCC-09BCD9E1E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74CE18-FFE4-4524-8A71-55E384B6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01BF26-8873-41D7-A702-652DC228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D7C5A15-0137-45C9-8741-2940FEF1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63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70FA5-1040-4C8E-9363-265AF0DF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05D7F8-4E29-4E9A-BD98-33DD306B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89D8C8-6637-4B32-B9D5-D89B4659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07B131-18F4-4C76-9A47-DE875EFD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437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1191A1-EE6D-40C8-AF98-4AFB723E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AFB5C5-272A-4B00-87BC-D7E62470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62EB88-9A85-4E85-9D71-1B10BD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435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3BCD7-A64F-40F4-8DA4-715FD93F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DC840-6FAC-4A97-9868-801CC6FD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CE90F1-9D15-4C70-ACB6-9102B31B6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C6E4BF-9BE5-43F1-8F60-B9D02A40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E70A2E-F911-4B29-A263-56210A2F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B6BA2D-106C-4662-82A8-2566A78E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7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D4C16-2E85-484E-B2FF-14181DA3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3425EA-9335-4485-95B4-1E1A16E7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035D5-D410-4F07-AAEF-2BEA4365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1FA614-AE0F-4AC9-947D-DDD0AE0B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F6B24F-C737-4689-88AC-78951CD5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301264-1107-48DE-8C43-D305CEFC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5279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B6769-27A4-4EE1-89A6-452E0B02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7A058A-DBBB-45AF-89FB-5692E2273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173C1-82AB-43A5-89B9-AFBA10BD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2818C6-040C-4B07-A44C-22D8FA17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84481-B5D3-4314-AF32-20C4076E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887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987A08-85BF-456B-807C-EA9556755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2C5A7E-4311-4F91-8445-02A0B2CA0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461305-5EE9-4F78-AAD2-E75EF2BE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895DC7-D2A2-4165-A719-B90F9A0BA898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B9A859-1B74-4CC6-9A01-6100A57C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ADF79F-6A05-47E1-AB58-C18F3C2E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8EF6-8EF0-49D4-85CE-1F2A3F960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20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9DEDC06-EE44-4ED3-B362-E324D3D7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BA5091-2D06-45C4-B0A0-9223DDC1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A94E2-7F17-4146-80FC-5FAEF807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9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5DA53-A999-4C6C-A673-BE4B53B35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CF3A6E-5F39-48B3-9E31-057DEAB2E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C7BC2F-AD4D-442B-B974-93B4F42D3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14F92B-1494-4CA0-B9EC-079E197E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2B8D2D-8C31-4279-B5D4-80920FD7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5A879F-874B-4AEE-A629-A8CB259E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68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A4C4E-0CF8-4F27-AD46-0EE36C48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CCE34F-0D8A-4AC3-8337-FD1F581DA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E9FF22-C59E-4F06-81EA-1A40FC000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6912C5-67F5-4888-818D-11C836CE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AFA1AC-350C-4B95-8615-B3AAEB31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D7485C-72F4-449D-8FF6-207FF150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5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142F0C-4C16-495E-A37F-C60DC8AD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28B0D1-5778-4D11-8C36-785C35C5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A46B16-13DC-4227-87A0-84F34823B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B8E5-1D22-4562-964C-81BD6D04EAD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4FAC9A-1581-4543-95C0-93A031185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670EFB-7B7F-474B-8789-446AC409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878-61C7-42E2-9715-A9402D495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56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3CEB61-F415-4EB8-AF64-C92D4A58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A6CA8D-87D7-48AD-AA81-C94A34E4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6A60B-396C-46C1-B42F-37C4CF6B0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C126-6B4E-4929-BE1A-84C7D1353B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C7CC99-AB4D-4A85-96BC-9F71DEC01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4FFDC7-26ED-4C17-9959-B4FC96118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B500-F088-49E5-8FCD-A963661888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39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7A851F-B39F-4E17-90AD-32085D1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8597C4-990D-43A4-99E3-77DDB5CB6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2ECE1-48B2-4046-9927-FADB99E5D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9A09-D571-47EC-8613-9E50AE58296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23C6EB-3B6E-423B-8F12-0A800D045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61805D-7BB7-4D71-9371-299AC4500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8EDB-90C4-4964-915F-2CE5F5BE6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315FEE-ECC4-4788-B1B7-C1D8F9B6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46" y="341945"/>
            <a:ext cx="8853881" cy="89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0B54A9-2BAF-4A0D-9BAF-589DC733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C29492B-754B-452D-875D-269E9F6F14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9" y="341945"/>
            <a:ext cx="1347219" cy="89916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F04A1B9-8B01-4C45-BCE1-ECAE79C30DD4}"/>
              </a:ext>
            </a:extLst>
          </p:cNvPr>
          <p:cNvSpPr txBox="1"/>
          <p:nvPr userDrawn="1"/>
        </p:nvSpPr>
        <p:spPr>
          <a:xfrm>
            <a:off x="8021446" y="6316000"/>
            <a:ext cx="3931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i="1" dirty="0">
                <a:solidFill>
                  <a:srgbClr val="AFEAFF"/>
                </a:solidFill>
                <a:effectLst/>
                <a:latin typeface="Calibri" panose="020F0502020204030204" pitchFamily="34" charset="0"/>
              </a:rPr>
              <a:t>Budujeme vodní cesty pro 21. století</a:t>
            </a:r>
            <a:endParaRPr lang="cs-CZ" sz="2000" i="1" dirty="0">
              <a:solidFill>
                <a:srgbClr val="AFE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0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315FEE-ECC4-4788-B1B7-C1D8F9B6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46" y="341945"/>
            <a:ext cx="8853881" cy="89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0B54A9-2BAF-4A0D-9BAF-589DC733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C29492B-754B-452D-875D-269E9F6F14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9" y="341945"/>
            <a:ext cx="1347219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315FEE-ECC4-4788-B1B7-C1D8F9B6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46" y="341945"/>
            <a:ext cx="8853881" cy="899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0B54A9-2BAF-4A0D-9BAF-589DC733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C29492B-754B-452D-875D-269E9F6F14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9" y="341945"/>
            <a:ext cx="1347219" cy="8991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EF76D99-168C-48B6-A751-A95424723637}"/>
              </a:ext>
            </a:extLst>
          </p:cNvPr>
          <p:cNvSpPr txBox="1"/>
          <p:nvPr userDrawn="1"/>
        </p:nvSpPr>
        <p:spPr>
          <a:xfrm>
            <a:off x="7822978" y="6332778"/>
            <a:ext cx="4369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i="1" dirty="0">
                <a:solidFill>
                  <a:srgbClr val="AFEAFF"/>
                </a:solidFill>
                <a:effectLst/>
                <a:latin typeface="Calibri" panose="020F0502020204030204" pitchFamily="34" charset="0"/>
              </a:rPr>
              <a:t>Po vodě - ekologicky, levně a v pohodě</a:t>
            </a:r>
            <a:endParaRPr lang="cs-CZ" sz="2000" i="1" dirty="0">
              <a:solidFill>
                <a:srgbClr val="AFE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6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5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5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5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5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6B6E16-1D58-4BC3-BB32-4F2653A68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566" y="220249"/>
            <a:ext cx="66976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cs-CZ" altLang="cs-CZ" b="1" dirty="0">
                <a:solidFill>
                  <a:srgbClr val="FFFFFF"/>
                </a:solidFill>
              </a:rPr>
              <a:t>Ředitelství vodních cest ČR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F33FC2-8F79-4E12-A412-F2870D10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03" y="4911310"/>
            <a:ext cx="10982227" cy="57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Doprava v Pardubickém kraji - vize a aktuální stav příprav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2705F-1C2D-4D9A-91C0-54DBC12B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025" y="3079364"/>
            <a:ext cx="2780371" cy="175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B3E6E5D-B3F8-4AF8-94DD-B357E849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079364"/>
            <a:ext cx="2771319" cy="175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76DB08C0-ECD6-E929-B613-D3EB0CC155B1}"/>
              </a:ext>
            </a:extLst>
          </p:cNvPr>
          <p:cNvSpPr txBox="1">
            <a:spLocks/>
          </p:cNvSpPr>
          <p:nvPr/>
        </p:nvSpPr>
        <p:spPr>
          <a:xfrm>
            <a:off x="2895600" y="5596414"/>
            <a:ext cx="6400800" cy="9053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cs-CZ" sz="20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Lubomír Fojtů</a:t>
            </a:r>
          </a:p>
          <a:p>
            <a:pPr marL="0" indent="0" algn="ctr">
              <a:buFontTx/>
              <a:buNone/>
              <a:defRPr/>
            </a:pPr>
            <a:r>
              <a:rPr lang="cs-CZ" sz="16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ředitel</a:t>
            </a:r>
          </a:p>
          <a:p>
            <a:pPr marL="0" indent="0" algn="ctr">
              <a:buFontTx/>
              <a:buNone/>
              <a:defRPr/>
            </a:pPr>
            <a:r>
              <a:rPr lang="cs-CZ" sz="16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Ředitelství vodních cest ČR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07257E-B8D6-5F24-43C4-FFDC8222446D}"/>
              </a:ext>
            </a:extLst>
          </p:cNvPr>
          <p:cNvPicPr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237959"/>
            <a:ext cx="2772000" cy="170634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A2575AE-77ED-C19A-FDAC-65BE26525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5025" y="1244122"/>
            <a:ext cx="2780371" cy="170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1">
            <a:extLst>
              <a:ext uri="{FF2B5EF4-FFF2-40B4-BE49-F238E27FC236}">
                <a16:creationId xmlns:a16="http://schemas.microsoft.com/office/drawing/2014/main" id="{4EF4ADC8-45ED-3D8F-5F8D-303EC924E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54" y="6240195"/>
            <a:ext cx="2851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sz="14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Spolek pro rozvoj dopravy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6. 12. 2023</a:t>
            </a:r>
          </a:p>
        </p:txBody>
      </p:sp>
    </p:spTree>
    <p:extLst>
      <p:ext uri="{BB962C8B-B14F-4D97-AF65-F5344CB8AC3E}">
        <p14:creationId xmlns:p14="http://schemas.microsoft.com/office/powerpoint/2010/main" val="54511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02B31D-E13C-CB71-FFA7-3200E077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625" y="1327228"/>
            <a:ext cx="8696325" cy="4981575"/>
          </a:xfrm>
          <a:prstGeom prst="rect">
            <a:avLst/>
          </a:prstGeom>
        </p:spPr>
      </p:pic>
      <p:sp>
        <p:nvSpPr>
          <p:cNvPr id="5" name="Oval 10">
            <a:extLst>
              <a:ext uri="{FF2B5EF4-FFF2-40B4-BE49-F238E27FC236}">
                <a16:creationId xmlns:a16="http://schemas.microsoft.com/office/drawing/2014/main" id="{0123DAD3-94B5-4714-86B0-DB1A84B31E25}"/>
              </a:ext>
            </a:extLst>
          </p:cNvPr>
          <p:cNvSpPr/>
          <p:nvPr/>
        </p:nvSpPr>
        <p:spPr>
          <a:xfrm rot="1145959">
            <a:off x="5341995" y="1874312"/>
            <a:ext cx="2747249" cy="1998663"/>
          </a:xfrm>
          <a:prstGeom prst="ellipse">
            <a:avLst/>
          </a:prstGeom>
          <a:solidFill>
            <a:srgbClr val="0E3373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4B658752-91DA-4CFF-88BC-2DC5E36DD594}"/>
              </a:ext>
            </a:extLst>
          </p:cNvPr>
          <p:cNvSpPr/>
          <p:nvPr/>
        </p:nvSpPr>
        <p:spPr>
          <a:xfrm rot="21411843">
            <a:off x="5795679" y="3818044"/>
            <a:ext cx="1122223" cy="1522192"/>
          </a:xfrm>
          <a:prstGeom prst="ellipse">
            <a:avLst/>
          </a:prstGeom>
          <a:solidFill>
            <a:srgbClr val="0E3373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ular Callout 14">
            <a:extLst>
              <a:ext uri="{FF2B5EF4-FFF2-40B4-BE49-F238E27FC236}">
                <a16:creationId xmlns:a16="http://schemas.microsoft.com/office/drawing/2014/main" id="{50FBD962-825B-4184-840E-DF4DFB0AAA4B}"/>
              </a:ext>
            </a:extLst>
          </p:cNvPr>
          <p:cNvSpPr/>
          <p:nvPr/>
        </p:nvSpPr>
        <p:spPr>
          <a:xfrm>
            <a:off x="3769740" y="4710468"/>
            <a:ext cx="1547813" cy="778030"/>
          </a:xfrm>
          <a:prstGeom prst="wedgeRectCallout">
            <a:avLst>
              <a:gd name="adj1" fmla="val 103171"/>
              <a:gd name="adj2" fmla="val -58648"/>
            </a:avLst>
          </a:prstGeom>
          <a:ln w="3175" cmpd="sng">
            <a:solidFill>
              <a:srgbClr val="0E33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Horní Vltava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146 km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třída I</a:t>
            </a:r>
            <a:endParaRPr lang="en-US" sz="1400" b="1" dirty="0">
              <a:solidFill>
                <a:srgbClr val="0E3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ular Callout 8">
            <a:extLst>
              <a:ext uri="{FF2B5EF4-FFF2-40B4-BE49-F238E27FC236}">
                <a16:creationId xmlns:a16="http://schemas.microsoft.com/office/drawing/2014/main" id="{CA4F3553-5D0C-4540-B522-D44FD547E9C8}"/>
              </a:ext>
            </a:extLst>
          </p:cNvPr>
          <p:cNvSpPr/>
          <p:nvPr/>
        </p:nvSpPr>
        <p:spPr>
          <a:xfrm>
            <a:off x="7538719" y="3556001"/>
            <a:ext cx="3657601" cy="728262"/>
          </a:xfrm>
          <a:prstGeom prst="wedgeRectCallout">
            <a:avLst>
              <a:gd name="adj1" fmla="val -47996"/>
              <a:gd name="adj2" fmla="val -36887"/>
            </a:avLst>
          </a:prstGeom>
          <a:ln w="3175" cmpd="sng">
            <a:solidFill>
              <a:srgbClr val="0E33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 err="1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Labsko</a:t>
            </a: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 - vltavská vodní cesta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součást páteřní </a:t>
            </a:r>
            <a:r>
              <a:rPr lang="cs-CZ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sítě TEN-T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338 km</a:t>
            </a:r>
            <a:endParaRPr lang="en-US" sz="1400" b="1" dirty="0">
              <a:solidFill>
                <a:srgbClr val="0E3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66E9E1F4-E9D9-4C17-89DB-997B53572259}"/>
              </a:ext>
            </a:extLst>
          </p:cNvPr>
          <p:cNvSpPr/>
          <p:nvPr/>
        </p:nvSpPr>
        <p:spPr>
          <a:xfrm rot="1107278">
            <a:off x="9933185" y="4684400"/>
            <a:ext cx="534987" cy="873125"/>
          </a:xfrm>
          <a:prstGeom prst="ellipse">
            <a:avLst/>
          </a:prstGeom>
          <a:solidFill>
            <a:srgbClr val="0E3373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ular Callout 13">
            <a:extLst>
              <a:ext uri="{FF2B5EF4-FFF2-40B4-BE49-F238E27FC236}">
                <a16:creationId xmlns:a16="http://schemas.microsoft.com/office/drawing/2014/main" id="{7BA85A3D-EACF-4AA5-9CE5-305FE1074223}"/>
              </a:ext>
            </a:extLst>
          </p:cNvPr>
          <p:cNvSpPr/>
          <p:nvPr/>
        </p:nvSpPr>
        <p:spPr>
          <a:xfrm>
            <a:off x="10592612" y="5227126"/>
            <a:ext cx="1457325" cy="1001067"/>
          </a:xfrm>
          <a:prstGeom prst="wedgeRectCallout">
            <a:avLst>
              <a:gd name="adj1" fmla="val -64722"/>
              <a:gd name="adj2" fmla="val -66966"/>
            </a:avLst>
          </a:prstGeom>
          <a:ln w="3175" cmpd="sng">
            <a:solidFill>
              <a:srgbClr val="0E33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Baťův kanál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53 km nyní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72 km do 2026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třída 0</a:t>
            </a:r>
            <a:endParaRPr lang="en-US" sz="1400" b="1" dirty="0">
              <a:solidFill>
                <a:srgbClr val="0E3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C595BC-8025-4F9A-BA9C-FA25D5751390}"/>
              </a:ext>
            </a:extLst>
          </p:cNvPr>
          <p:cNvSpPr/>
          <p:nvPr/>
        </p:nvSpPr>
        <p:spPr>
          <a:xfrm>
            <a:off x="3088908" y="255901"/>
            <a:ext cx="8694738" cy="9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Dopravně významné vnitrozemské vodní cesty ČR </a:t>
            </a:r>
          </a:p>
          <a:p>
            <a:pPr algn="ctr" eaLnBrk="1" hangingPunct="1">
              <a:defRPr/>
            </a:pPr>
            <a:r>
              <a:rPr lang="cs-CZ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zákona 114/1995 Sb., o vnitrozemské plavbě</a:t>
            </a:r>
            <a:endParaRPr lang="en-US" sz="24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ular Callout 8">
            <a:extLst>
              <a:ext uri="{FF2B5EF4-FFF2-40B4-BE49-F238E27FC236}">
                <a16:creationId xmlns:a16="http://schemas.microsoft.com/office/drawing/2014/main" id="{DA3B35D6-9339-45D3-B6A4-35FB26D648FA}"/>
              </a:ext>
            </a:extLst>
          </p:cNvPr>
          <p:cNvSpPr/>
          <p:nvPr/>
        </p:nvSpPr>
        <p:spPr>
          <a:xfrm>
            <a:off x="7089473" y="1496701"/>
            <a:ext cx="2420937" cy="508000"/>
          </a:xfrm>
          <a:prstGeom prst="wedgeRectCallout">
            <a:avLst>
              <a:gd name="adj1" fmla="val -83993"/>
              <a:gd name="adj2" fmla="val 160410"/>
            </a:avLst>
          </a:prstGeom>
          <a:ln w="3175" cmpd="sng">
            <a:solidFill>
              <a:srgbClr val="0E33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z toho Labe st.hr. - Mělník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111 km – třída </a:t>
            </a:r>
            <a:r>
              <a:rPr lang="cs-CZ" sz="1400" b="1" dirty="0" err="1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Va</a:t>
            </a:r>
            <a:endParaRPr lang="en-US" sz="1400" b="1" dirty="0">
              <a:solidFill>
                <a:srgbClr val="0E3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ular Callout 8">
            <a:extLst>
              <a:ext uri="{FF2B5EF4-FFF2-40B4-BE49-F238E27FC236}">
                <a16:creationId xmlns:a16="http://schemas.microsoft.com/office/drawing/2014/main" id="{007E2F97-213B-4E2F-92EB-48983264DA6D}"/>
              </a:ext>
            </a:extLst>
          </p:cNvPr>
          <p:cNvSpPr/>
          <p:nvPr/>
        </p:nvSpPr>
        <p:spPr>
          <a:xfrm>
            <a:off x="7917600" y="2349981"/>
            <a:ext cx="3065462" cy="509588"/>
          </a:xfrm>
          <a:prstGeom prst="wedgeRectCallout">
            <a:avLst>
              <a:gd name="adj1" fmla="val -83877"/>
              <a:gd name="adj2" fmla="val 97220"/>
            </a:avLst>
          </a:prstGeom>
          <a:ln w="3175" cmpd="sng">
            <a:solidFill>
              <a:srgbClr val="0E33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z toho Labe Mělník - Přelouč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112 km – třída IV, 135 km do 2031</a:t>
            </a:r>
            <a:endParaRPr lang="en-US" sz="1400" b="1" dirty="0">
              <a:solidFill>
                <a:srgbClr val="0E3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ular Callout 8">
            <a:extLst>
              <a:ext uri="{FF2B5EF4-FFF2-40B4-BE49-F238E27FC236}">
                <a16:creationId xmlns:a16="http://schemas.microsoft.com/office/drawing/2014/main" id="{F520A060-1292-405D-A9DF-B79346B3C0C6}"/>
              </a:ext>
            </a:extLst>
          </p:cNvPr>
          <p:cNvSpPr/>
          <p:nvPr/>
        </p:nvSpPr>
        <p:spPr>
          <a:xfrm>
            <a:off x="3305216" y="2530398"/>
            <a:ext cx="2603500" cy="509587"/>
          </a:xfrm>
          <a:prstGeom prst="wedgeRectCallout">
            <a:avLst>
              <a:gd name="adj1" fmla="val 63485"/>
              <a:gd name="adj2" fmla="val 47112"/>
            </a:avLst>
          </a:prstGeom>
          <a:ln w="3175" cmpd="sng">
            <a:solidFill>
              <a:srgbClr val="0E33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z toho Vltava Mělník - Slapy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rgbClr val="0E3373"/>
                </a:solidFill>
                <a:latin typeface="Arial" pitchFamily="34" charset="0"/>
                <a:cs typeface="Arial" pitchFamily="34" charset="0"/>
              </a:rPr>
              <a:t>92 km – třída IV</a:t>
            </a:r>
            <a:endParaRPr lang="en-US" sz="1400" b="1" dirty="0">
              <a:solidFill>
                <a:srgbClr val="0E3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EBCE5D7-32C8-4C37-88E5-687033B8F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36" y="1496700"/>
            <a:ext cx="3297989" cy="507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Ředitelství vodních cest ČR</a:t>
            </a:r>
          </a:p>
          <a:p>
            <a:pPr>
              <a:spcBef>
                <a:spcPct val="60000"/>
              </a:spcBef>
              <a:buFontTx/>
              <a:buChar char="-"/>
            </a:pPr>
            <a:r>
              <a:rPr lang="cs-CZ" altLang="cs-CZ" sz="1400" dirty="0">
                <a:solidFill>
                  <a:schemeClr val="bg1"/>
                </a:solidFill>
              </a:rPr>
              <a:t>zřízeno v roce 1998 Ministerstvem dopravy a spojů ČR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chemeClr val="bg1"/>
                </a:solidFill>
              </a:rPr>
              <a:t>státní investorská organizace (organizační složka státu)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chemeClr val="bg1"/>
                </a:solidFill>
              </a:rPr>
              <a:t>rozvoj dopravně významných vodních cest dle zákona 114/1995 Sb., o vnitrozemské plavbě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chemeClr val="bg1"/>
                </a:solidFill>
              </a:rPr>
              <a:t>zabezpečení přípravy a realizace výstavby a modernizace součástí vodních cest a zároveň i staveb nutných pro provoz na vodních cestách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chemeClr val="bg1"/>
                </a:solidFill>
              </a:rPr>
              <a:t>zabezpečení správy, údržby a oprav součástí vodní cesty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chemeClr val="bg1"/>
                </a:solidFill>
              </a:rPr>
              <a:t>výkon vlastnických práv k nově zřizovaným součástem vodních cest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chemeClr val="bg1"/>
                </a:solidFill>
              </a:rPr>
              <a:t>provozování veřejných přístavů</a:t>
            </a:r>
          </a:p>
          <a:p>
            <a:pPr>
              <a:buFontTx/>
              <a:buChar char="-"/>
            </a:pPr>
            <a:r>
              <a:rPr lang="cs-CZ" altLang="cs-CZ" sz="1400" dirty="0">
                <a:solidFill>
                  <a:schemeClr val="bg1"/>
                </a:solidFill>
              </a:rPr>
              <a:t>správa přístavního území ČR         v Hamburku  </a:t>
            </a:r>
          </a:p>
          <a:p>
            <a:pPr>
              <a:buFontTx/>
              <a:buNone/>
            </a:pPr>
            <a:endParaRPr lang="cs-CZ" altLang="cs-CZ" sz="1400" dirty="0"/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5203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0">
            <a:extLst>
              <a:ext uri="{FF2B5EF4-FFF2-40B4-BE49-F238E27FC236}">
                <a16:creationId xmlns:a16="http://schemas.microsoft.com/office/drawing/2014/main" id="{D21BBAD8-685C-4597-8A2C-87FDD30E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7" y="370729"/>
            <a:ext cx="6207125" cy="7318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FFFF"/>
                </a:solidFill>
                <a:latin typeface="Tahoma"/>
              </a:rPr>
              <a:t>Splavnění Labe do Pardubic</a:t>
            </a:r>
          </a:p>
        </p:txBody>
      </p:sp>
      <p:pic>
        <p:nvPicPr>
          <p:cNvPr id="6" name="Picture 15" descr="Logo Splavnění Labe do Pardubic - barevné pozitivní RGB 300pixelů 72dpi">
            <a:extLst>
              <a:ext uri="{FF2B5EF4-FFF2-40B4-BE49-F238E27FC236}">
                <a16:creationId xmlns:a16="http://schemas.microsoft.com/office/drawing/2014/main" id="{022BEBA8-186E-41E9-9792-400A9554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4" t="-9842" r="-4724" b="-9842"/>
          <a:stretch>
            <a:fillRect/>
          </a:stretch>
        </p:blipFill>
        <p:spPr bwMode="auto">
          <a:xfrm>
            <a:off x="10521950" y="266700"/>
            <a:ext cx="1314450" cy="87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67" descr="mapka splavneni">
            <a:extLst>
              <a:ext uri="{FF2B5EF4-FFF2-40B4-BE49-F238E27FC236}">
                <a16:creationId xmlns:a16="http://schemas.microsoft.com/office/drawing/2014/main" id="{E248514F-0E1D-4963-989B-477AF2768E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2437" y="1031240"/>
            <a:ext cx="6003925" cy="1989234"/>
          </a:xfrm>
        </p:spPr>
      </p:pic>
      <p:sp>
        <p:nvSpPr>
          <p:cNvPr id="9" name="Rectangle 2053">
            <a:extLst>
              <a:ext uri="{FF2B5EF4-FFF2-40B4-BE49-F238E27FC236}">
                <a16:creationId xmlns:a16="http://schemas.microsoft.com/office/drawing/2014/main" id="{9DCE17AB-5A48-461C-8101-58F006A25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1283"/>
            <a:ext cx="11653520" cy="34559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FFFFFF"/>
                </a:solidFill>
                <a:latin typeface="Tahoma"/>
              </a:rPr>
              <a:t>Stabilizace plavební dráhy v přístavu Chvaletice </a:t>
            </a:r>
            <a:r>
              <a:rPr lang="cs-CZ" sz="1600" dirty="0">
                <a:solidFill>
                  <a:srgbClr val="FFFFFF"/>
                </a:solidFill>
                <a:latin typeface="Tahoma"/>
              </a:rPr>
              <a:t>(stavba připravena, realizace vázána na realizaci stavby Stupeň Přelouč II)</a:t>
            </a:r>
            <a:r>
              <a:rPr lang="cs-CZ" dirty="0">
                <a:solidFill>
                  <a:srgbClr val="FFFFFF"/>
                </a:solidFill>
                <a:latin typeface="Tahoma"/>
              </a:rPr>
              <a:t> </a:t>
            </a:r>
          </a:p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FFFFFF"/>
                </a:solidFill>
                <a:latin typeface="Tahoma"/>
              </a:rPr>
              <a:t>Čekací stání v přístavu Chvaletice</a:t>
            </a:r>
          </a:p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92D050"/>
                </a:solidFill>
                <a:latin typeface="Tahoma"/>
              </a:rPr>
              <a:t>Rozšíření plavební dráhy Labe v úseku Chvaletice - Přelouč </a:t>
            </a:r>
            <a:r>
              <a:rPr lang="cs-CZ" sz="1600" dirty="0">
                <a:solidFill>
                  <a:srgbClr val="92D050"/>
                </a:solidFill>
                <a:latin typeface="Tahoma"/>
              </a:rPr>
              <a:t>(dokončeno)</a:t>
            </a:r>
          </a:p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FFFFFF"/>
                </a:solidFill>
                <a:latin typeface="Tahoma"/>
              </a:rPr>
              <a:t>Stupeň Přelouč II</a:t>
            </a:r>
          </a:p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FFFFFF"/>
                </a:solidFill>
                <a:latin typeface="Tahoma"/>
              </a:rPr>
              <a:t>Zvýšení ponorů v úseku Přelouč - Pardubice</a:t>
            </a:r>
          </a:p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92D050"/>
                </a:solidFill>
                <a:latin typeface="Tahoma"/>
              </a:rPr>
              <a:t>Silniční most přes Labe mezi Valy a Mělicemi </a:t>
            </a:r>
            <a:r>
              <a:rPr lang="cs-CZ" sz="1600" dirty="0">
                <a:solidFill>
                  <a:srgbClr val="92D050"/>
                </a:solidFill>
                <a:latin typeface="Tahoma"/>
              </a:rPr>
              <a:t>(dokončeno)</a:t>
            </a:r>
          </a:p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FFFFFF"/>
                </a:solidFill>
                <a:latin typeface="Tahoma"/>
              </a:rPr>
              <a:t>Modernizace plavebního stupně Srnojedy</a:t>
            </a:r>
          </a:p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FFFFFF"/>
                </a:solidFill>
                <a:latin typeface="Tahoma"/>
              </a:rPr>
              <a:t>Veřejný přístav Pardubice</a:t>
            </a:r>
          </a:p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FFFFFF"/>
                </a:solidFill>
                <a:latin typeface="Tahoma"/>
              </a:rPr>
              <a:t>Ochranné a čekací stání v úseku Chvaletice - Pardubice</a:t>
            </a:r>
          </a:p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dirty="0">
                <a:solidFill>
                  <a:srgbClr val="FFFFFF"/>
                </a:solidFill>
                <a:latin typeface="Tahoma"/>
              </a:rPr>
              <a:t>Rozvoj přístavní infrastruktury pro rekreační plavbu </a:t>
            </a:r>
            <a:r>
              <a:rPr lang="cs-CZ" sz="1600" dirty="0">
                <a:solidFill>
                  <a:srgbClr val="FFFFFF"/>
                </a:solidFill>
                <a:latin typeface="Tahoma"/>
              </a:rPr>
              <a:t>(příprava vázána na realizaci stavby Stupeň Přelouč II)</a:t>
            </a:r>
          </a:p>
        </p:txBody>
      </p:sp>
    </p:spTree>
    <p:extLst>
      <p:ext uri="{BB962C8B-B14F-4D97-AF65-F5344CB8AC3E}">
        <p14:creationId xmlns:p14="http://schemas.microsoft.com/office/powerpoint/2010/main" val="96387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22BBA2B1-01F2-4AB2-AC20-04D8B5C9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2" y="304007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Varianty splavnění u Přelouče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6FB4B9D-C4C8-42F3-B024-D81AE3383B52}"/>
              </a:ext>
            </a:extLst>
          </p:cNvPr>
          <p:cNvSpPr txBox="1"/>
          <p:nvPr/>
        </p:nvSpPr>
        <p:spPr>
          <a:xfrm>
            <a:off x="397668" y="1344377"/>
            <a:ext cx="11396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Hodnoceno bylo 16 variant, kdy tři modifikované varianty byly hodnoceny jako varianty bez významně negativního vlivu na EVL Louky u Přelouče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86D675-40B1-0435-EFC2-B81656F26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79" y="2274721"/>
            <a:ext cx="6743290" cy="3858343"/>
          </a:xfrm>
          <a:prstGeom prst="rect">
            <a:avLst/>
          </a:prstGeom>
        </p:spPr>
      </p:pic>
      <p:pic>
        <p:nvPicPr>
          <p:cNvPr id="3" name="Picture 15" descr="Logo Splavnění Labe do Pardubic - barevné pozitivní RGB 300pixelů 72dpi">
            <a:extLst>
              <a:ext uri="{FF2B5EF4-FFF2-40B4-BE49-F238E27FC236}">
                <a16:creationId xmlns:a16="http://schemas.microsoft.com/office/drawing/2014/main" id="{9BB2B8F8-64DE-2530-CD92-FC080607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4" t="-9842" r="-4724" b="-9842"/>
          <a:stretch>
            <a:fillRect/>
          </a:stretch>
        </p:blipFill>
        <p:spPr bwMode="auto">
          <a:xfrm>
            <a:off x="10521950" y="266700"/>
            <a:ext cx="1314450" cy="87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1C2D41F-166C-966A-A547-02756E9CD15B}"/>
              </a:ext>
            </a:extLst>
          </p:cNvPr>
          <p:cNvSpPr txBox="1"/>
          <p:nvPr/>
        </p:nvSpPr>
        <p:spPr>
          <a:xfrm>
            <a:off x="8095819" y="2244241"/>
            <a:ext cx="37405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altLang="cs-CZ" sz="2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Rozsah záměru: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nový jez s plavební komorou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plavební kanál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nová plavební komora u stávajícího jezu</a:t>
            </a:r>
          </a:p>
          <a:p>
            <a:endParaRPr lang="cs-CZ" alt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cs-CZ" altLang="cs-CZ" sz="2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stav přípravy: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optimalizován návrh 3 variant pro hodnocení</a:t>
            </a:r>
          </a:p>
          <a:p>
            <a:endParaRPr lang="cs-CZ" alt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7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D168FC6-F65E-4C8E-AD45-0C6E2CE0C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2" y="354012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Varianty nákladního přístavu Pardubice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132463-9119-4261-8856-6ED8DDE3D382}"/>
              </a:ext>
            </a:extLst>
          </p:cNvPr>
          <p:cNvSpPr txBox="1"/>
          <p:nvPr/>
        </p:nvSpPr>
        <p:spPr>
          <a:xfrm>
            <a:off x="364808" y="1515415"/>
            <a:ext cx="116961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FFFFFF"/>
                </a:solidFill>
                <a:latin typeface="Tahoma"/>
              </a:rPr>
              <a:t>Hodnoceny 2 varianty umístění, 13 variant silničního napojení a dvě varianty železničního napojení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2CDDB8-D3AE-409B-6DAD-CD18FEF39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" y="2179428"/>
            <a:ext cx="5972810" cy="4180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15" descr="Logo Splavnění Labe do Pardubic - barevné pozitivní RGB 300pixelů 72dpi">
            <a:extLst>
              <a:ext uri="{FF2B5EF4-FFF2-40B4-BE49-F238E27FC236}">
                <a16:creationId xmlns:a16="http://schemas.microsoft.com/office/drawing/2014/main" id="{40D071CD-372B-A3E1-D6BD-82997E88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4" t="-9842" r="-4724" b="-9842"/>
          <a:stretch>
            <a:fillRect/>
          </a:stretch>
        </p:blipFill>
        <p:spPr bwMode="auto">
          <a:xfrm>
            <a:off x="10521950" y="266700"/>
            <a:ext cx="1314450" cy="87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D2C07E-4D76-5E2B-B218-E03B9099E8B7}"/>
              </a:ext>
            </a:extLst>
          </p:cNvPr>
          <p:cNvSpPr txBox="1"/>
          <p:nvPr/>
        </p:nvSpPr>
        <p:spPr>
          <a:xfrm>
            <a:off x="6769603" y="2154136"/>
            <a:ext cx="48741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altLang="cs-CZ" sz="2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Rozsah záměru: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přístavní hrana s navazující manipulační plochou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dopravní napojen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cs-CZ" altLang="cs-CZ" sz="2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stav přípravy: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možné umístění na obou březích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nejvýhodnější silniční napojení na Západní tangentu a železničním do stanice Rosice nad Labem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FC8B484A-730C-57D2-EA42-7937F2585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603" y="5292833"/>
            <a:ext cx="3824903" cy="1066800"/>
          </a:xfrm>
          <a:prstGeom prst="wedgeRoundRectCallout">
            <a:avLst>
              <a:gd name="adj1" fmla="val 46339"/>
              <a:gd name="adj2" fmla="val -2194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cs-CZ" altLang="cs-CZ" sz="3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2000" b="1" dirty="0">
                <a:latin typeface="+mj-lt"/>
              </a:rPr>
              <a:t>Řešení dopravního na pojení je klíčová otázka v rámci DÚP </a:t>
            </a:r>
          </a:p>
        </p:txBody>
      </p:sp>
    </p:spTree>
    <p:extLst>
      <p:ext uri="{BB962C8B-B14F-4D97-AF65-F5344CB8AC3E}">
        <p14:creationId xmlns:p14="http://schemas.microsoft.com/office/powerpoint/2010/main" val="203047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4BDF48AD-C98C-43E1-BB85-2925853D9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153" y="367536"/>
            <a:ext cx="8376514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cs-CZ" altLang="cs-CZ" sz="2400" dirty="0">
                <a:solidFill>
                  <a:schemeClr val="bg1"/>
                </a:solidFill>
              </a:rPr>
            </a:br>
            <a:r>
              <a:rPr lang="cs-CZ" altLang="cs-CZ" sz="2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Ochranné stání na Labské vodní cestě</a:t>
            </a:r>
            <a:br>
              <a:rPr lang="cs-CZ" altLang="cs-CZ" b="1" dirty="0">
                <a:solidFill>
                  <a:schemeClr val="bg1"/>
                </a:solidFill>
              </a:rPr>
            </a:b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B412A27-D25C-4F38-8B77-ACC5FD6AC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1325998"/>
            <a:ext cx="4413249" cy="263640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cs-CZ" altLang="cs-CZ" sz="2000" u="sng" dirty="0">
                <a:solidFill>
                  <a:schemeClr val="bg1"/>
                </a:solidFill>
              </a:rPr>
              <a:t>Rozsah záměru: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bg1"/>
                </a:solidFill>
              </a:rPr>
              <a:t>vytvoření nových chráněných stání</a:t>
            </a:r>
          </a:p>
          <a:p>
            <a:pPr marL="685800" lvl="1">
              <a:buFont typeface="Wingdings" panose="05000000000000000000" pitchFamily="2" charset="2"/>
              <a:buChar char="Ø"/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Brandýs nad Labem</a:t>
            </a:r>
          </a:p>
          <a:p>
            <a:pPr marL="685800" lvl="1">
              <a:buFont typeface="Wingdings" panose="05000000000000000000" pitchFamily="2" charset="2"/>
              <a:buChar char="Ø"/>
              <a:defRPr/>
            </a:pPr>
            <a:r>
              <a:rPr lang="cs-CZ" altLang="cs-CZ" sz="1600" dirty="0" err="1">
                <a:solidFill>
                  <a:schemeClr val="bg1"/>
                </a:solidFill>
              </a:rPr>
              <a:t>Klavary</a:t>
            </a:r>
            <a:endParaRPr lang="cs-CZ" altLang="cs-CZ" sz="1600" dirty="0">
              <a:solidFill>
                <a:schemeClr val="bg1"/>
              </a:solidFill>
            </a:endParaRPr>
          </a:p>
          <a:p>
            <a:pPr marL="685800" lvl="1">
              <a:buFont typeface="Wingdings" panose="05000000000000000000" pitchFamily="2" charset="2"/>
              <a:buChar char="Ø"/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Kostomlátky</a:t>
            </a:r>
          </a:p>
          <a:p>
            <a:pPr marL="685800" lvl="1">
              <a:buFont typeface="Wingdings" panose="05000000000000000000" pitchFamily="2" charset="2"/>
              <a:buChar char="Ø"/>
              <a:defRPr/>
            </a:pPr>
            <a:r>
              <a:rPr lang="cs-CZ" altLang="cs-CZ" sz="1600" dirty="0">
                <a:solidFill>
                  <a:srgbClr val="FF0000"/>
                </a:solidFill>
              </a:rPr>
              <a:t>Pardubice</a:t>
            </a:r>
          </a:p>
          <a:p>
            <a:pPr marL="400050" lvl="1" indent="0">
              <a:buNone/>
              <a:defRPr/>
            </a:pPr>
            <a:endParaRPr lang="cs-CZ" altLang="cs-CZ" sz="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cs-CZ" altLang="cs-CZ" sz="2000" u="sng" dirty="0">
                <a:solidFill>
                  <a:schemeClr val="bg1"/>
                </a:solidFill>
              </a:rPr>
              <a:t>Aktuální stav přípravy:</a:t>
            </a:r>
          </a:p>
          <a:p>
            <a:r>
              <a:rPr lang="cs-CZ" altLang="cs-CZ" sz="2000" dirty="0">
                <a:solidFill>
                  <a:schemeClr val="bg1"/>
                </a:solidFill>
              </a:rPr>
              <a:t>zpracována dokumentace pro sloučené povolení</a:t>
            </a:r>
          </a:p>
          <a:p>
            <a:r>
              <a:rPr lang="cs-CZ" altLang="cs-CZ" sz="2000" dirty="0">
                <a:solidFill>
                  <a:schemeClr val="bg1"/>
                </a:solidFill>
              </a:rPr>
              <a:t>podána žádost o vydání sloučeného povolení v lokalitě Pardubice</a:t>
            </a:r>
          </a:p>
          <a:p>
            <a:pPr marL="685800" lvl="1">
              <a:buFont typeface="Wingdings" panose="05000000000000000000" pitchFamily="2" charset="2"/>
              <a:buChar char="Ø"/>
              <a:defRPr/>
            </a:pPr>
            <a:endParaRPr lang="cs-CZ" altLang="cs-CZ" sz="16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63120B-BF91-E9B9-8D48-C3CAE15B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2" y="1460240"/>
            <a:ext cx="6396319" cy="34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9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7">
            <a:extLst>
              <a:ext uri="{FF2B5EF4-FFF2-40B4-BE49-F238E27FC236}">
                <a16:creationId xmlns:a16="http://schemas.microsoft.com/office/drawing/2014/main" id="{BCC8051B-4189-3507-FC47-C6DC060D5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9" y="333375"/>
            <a:ext cx="6207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Rozvoj rekreační plavby</a:t>
            </a:r>
          </a:p>
        </p:txBody>
      </p:sp>
      <p:sp>
        <p:nvSpPr>
          <p:cNvPr id="29699" name="Rectangle 10">
            <a:extLst>
              <a:ext uri="{FF2B5EF4-FFF2-40B4-BE49-F238E27FC236}">
                <a16:creationId xmlns:a16="http://schemas.microsoft.com/office/drawing/2014/main" id="{196C0FEA-D1A6-7D54-3088-1E431F3A7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8" y="1511936"/>
            <a:ext cx="36718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u="sng" dirty="0">
                <a:solidFill>
                  <a:schemeClr val="bg1"/>
                </a:solidFill>
              </a:rPr>
              <a:t>Rozsah záměru:</a:t>
            </a:r>
          </a:p>
          <a:p>
            <a:pPr eaLnBrk="1" hangingPunct="1"/>
            <a:r>
              <a:rPr lang="cs-CZ" altLang="cs-CZ" sz="2000" dirty="0">
                <a:solidFill>
                  <a:schemeClr val="bg1"/>
                </a:solidFill>
              </a:rPr>
              <a:t>Kladruby / Řečany</a:t>
            </a:r>
          </a:p>
          <a:p>
            <a:pPr eaLnBrk="1" hangingPunct="1"/>
            <a:r>
              <a:rPr lang="cs-CZ" altLang="cs-CZ" sz="2000" dirty="0">
                <a:solidFill>
                  <a:schemeClr val="bg1"/>
                </a:solidFill>
              </a:rPr>
              <a:t>Přelouč</a:t>
            </a:r>
          </a:p>
          <a:p>
            <a:pPr eaLnBrk="1" hangingPunct="1"/>
            <a:r>
              <a:rPr lang="cs-CZ" altLang="cs-CZ" sz="2000" dirty="0">
                <a:solidFill>
                  <a:schemeClr val="bg1"/>
                </a:solidFill>
              </a:rPr>
              <a:t>Pardubice</a:t>
            </a:r>
          </a:p>
          <a:p>
            <a:pPr eaLnBrk="1" hangingPunct="1"/>
            <a:r>
              <a:rPr lang="cs-CZ" altLang="cs-CZ" sz="2000" dirty="0">
                <a:solidFill>
                  <a:schemeClr val="bg1"/>
                </a:solidFill>
              </a:rPr>
              <a:t>Kunětice</a:t>
            </a:r>
          </a:p>
        </p:txBody>
      </p:sp>
      <p:sp>
        <p:nvSpPr>
          <p:cNvPr id="29700" name="Rectangle 10">
            <a:extLst>
              <a:ext uri="{FF2B5EF4-FFF2-40B4-BE49-F238E27FC236}">
                <a16:creationId xmlns:a16="http://schemas.microsoft.com/office/drawing/2014/main" id="{E471A880-1F2A-E647-BA79-A7EEEE4E1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680" y="4534962"/>
            <a:ext cx="5740399" cy="16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u="sng" dirty="0">
                <a:solidFill>
                  <a:schemeClr val="bg1"/>
                </a:solidFill>
              </a:rPr>
              <a:t>Aktuální stav přípravy: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zpracována marketingová analýza a lokalizační studie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bg1"/>
                </a:solidFill>
              </a:rPr>
              <a:t>realizace podmíněna splavněním Labe do Pardubic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endParaRPr lang="cs-CZ" altLang="cs-CZ" sz="1600" dirty="0"/>
          </a:p>
        </p:txBody>
      </p:sp>
      <p:pic>
        <p:nvPicPr>
          <p:cNvPr id="29701" name="Obrázek 2">
            <a:extLst>
              <a:ext uri="{FF2B5EF4-FFF2-40B4-BE49-F238E27FC236}">
                <a16:creationId xmlns:a16="http://schemas.microsoft.com/office/drawing/2014/main" id="{AA11190B-ADBC-88B7-EF9F-318458A24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6" y="3786824"/>
            <a:ext cx="453707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Obrázek 3">
            <a:extLst>
              <a:ext uri="{FF2B5EF4-FFF2-40B4-BE49-F238E27FC236}">
                <a16:creationId xmlns:a16="http://schemas.microsoft.com/office/drawing/2014/main" id="{F6B383FC-36CC-77E6-19E5-B39F2089A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1176337"/>
            <a:ext cx="4783298" cy="31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53">
            <a:extLst>
              <a:ext uri="{FF2B5EF4-FFF2-40B4-BE49-F238E27FC236}">
                <a16:creationId xmlns:a16="http://schemas.microsoft.com/office/drawing/2014/main" id="{17770998-F98D-49E5-A93C-9DD028906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14" y="1709543"/>
            <a:ext cx="7775575" cy="43211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76200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2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2070">
            <a:extLst>
              <a:ext uri="{FF2B5EF4-FFF2-40B4-BE49-F238E27FC236}">
                <a16:creationId xmlns:a16="http://schemas.microsoft.com/office/drawing/2014/main" id="{D022856A-3974-4B53-951B-040AB7E94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7" y="405606"/>
            <a:ext cx="6207125" cy="7318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FFFF"/>
                </a:solidFill>
                <a:latin typeface="Tahoma"/>
              </a:rPr>
              <a:t>Splavnění Labe do Pardubic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Tahoma"/>
              </a:rPr>
              <a:t>Aktuální stav přípravy</a:t>
            </a:r>
          </a:p>
        </p:txBody>
      </p:sp>
      <p:pic>
        <p:nvPicPr>
          <p:cNvPr id="8" name="Picture 15" descr="Logo Splavnění Labe do Pardubic - barevné pozitivní RGB 300pixelů 72dpi">
            <a:extLst>
              <a:ext uri="{FF2B5EF4-FFF2-40B4-BE49-F238E27FC236}">
                <a16:creationId xmlns:a16="http://schemas.microsoft.com/office/drawing/2014/main" id="{3DD249FA-8492-459E-8021-363A48D0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4" t="-9842" r="-4724" b="-9842"/>
          <a:stretch>
            <a:fillRect/>
          </a:stretch>
        </p:blipFill>
        <p:spPr bwMode="auto">
          <a:xfrm>
            <a:off x="10545860" y="261144"/>
            <a:ext cx="1314450" cy="87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460A4910-B099-4EE8-AFB1-7C9F2811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" y="1435636"/>
            <a:ext cx="1059688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</a:rPr>
              <a:t>optimalizace variantních řešení splavnění u Přelouče a </a:t>
            </a:r>
            <a:r>
              <a:rPr lang="cs-CZ" altLang="cs-CZ" sz="2000" kern="0" dirty="0">
                <a:solidFill>
                  <a:srgbClr val="92D050"/>
                </a:solidFill>
              </a:rPr>
              <a:t>výběr sledovaných variant</a:t>
            </a: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cs-CZ" altLang="cs-CZ" sz="2000" kern="0" dirty="0">
                <a:solidFill>
                  <a:srgbClr val="92D050"/>
                </a:solidFill>
              </a:rPr>
              <a:t>optimalizace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</a:rPr>
              <a:t> variantních řešení dopravního napojení přístavu  a </a:t>
            </a:r>
            <a:r>
              <a:rPr lang="cs-CZ" altLang="cs-CZ" sz="2000" kern="0" dirty="0">
                <a:solidFill>
                  <a:srgbClr val="92D050"/>
                </a:solidFill>
              </a:rPr>
              <a:t>výběr sledovaných variant</a:t>
            </a: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ahoma" panose="020B0604030504040204" pitchFamily="34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</a:rPr>
              <a:t>zpracování Koncepce splavnění Labe do Pardubic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cs-CZ" altLang="cs-CZ" sz="2000" kern="0" dirty="0">
                <a:solidFill>
                  <a:srgbClr val="92D050"/>
                </a:solidFill>
              </a:rPr>
              <a:t>oznámení 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</a:rPr>
              <a:t>SEA Koncepce splavnění Labe do Pardubic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altLang="cs-CZ" sz="2000" kern="0" dirty="0">
                <a:solidFill>
                  <a:srgbClr val="FFFFFF"/>
                </a:solidFill>
              </a:rPr>
              <a:t>z</a:t>
            </a:r>
            <a:r>
              <a:rPr kumimoji="0" lang="cs-CZ" alt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ávěr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 zjišťovacího řízení SEA Koncepce splavnění Labe do Pardubic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dokumentace SEA Koncepce splavnění Labe do Pardubic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altLang="cs-CZ" sz="2000" kern="0" dirty="0">
                <a:solidFill>
                  <a:srgbClr val="FFFFFF"/>
                </a:solidFill>
              </a:rPr>
              <a:t>s</a:t>
            </a:r>
            <a:r>
              <a:rPr kumimoji="0" lang="cs-CZ" alt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tanovisko</a:t>
            </a: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 SEA Koncepce splavnění Labe do Pardubic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zpracování podkladů pro aktualizaci ZÚR Pardubického kraje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provedení aktualizace ZÚR Pardubického kraje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posouzení EIA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</a:rPr>
              <a:t>aktualizace ÚPD dotčených obcí</a:t>
            </a:r>
          </a:p>
        </p:txBody>
      </p:sp>
    </p:spTree>
    <p:extLst>
      <p:ext uri="{BB962C8B-B14F-4D97-AF65-F5344CB8AC3E}">
        <p14:creationId xmlns:p14="http://schemas.microsoft.com/office/powerpoint/2010/main" val="306253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>
            <a:extLst>
              <a:ext uri="{FF2B5EF4-FFF2-40B4-BE49-F238E27FC236}">
                <a16:creationId xmlns:a16="http://schemas.microsoft.com/office/drawing/2014/main" id="{B17E9157-5B7C-4AC2-A669-774049C57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2228851"/>
            <a:ext cx="8064500" cy="3998913"/>
          </a:xfrm>
        </p:spPr>
        <p:txBody>
          <a:bodyPr/>
          <a:lstStyle/>
          <a:p>
            <a:pPr eaLnBrk="1" hangingPunct="1"/>
            <a:r>
              <a:rPr lang="cs-CZ" altLang="cs-CZ" b="1" dirty="0"/>
              <a:t>DĚKUJI  ZA  POZORNOST</a:t>
            </a:r>
            <a:br>
              <a:rPr lang="cs-CZ" altLang="cs-CZ" b="1" dirty="0"/>
            </a:br>
            <a:br>
              <a:rPr lang="cs-CZ" altLang="cs-CZ" b="1" dirty="0"/>
            </a:br>
            <a:r>
              <a:rPr lang="cs-CZ" altLang="cs-CZ" sz="2400" b="1" dirty="0"/>
              <a:t>Ing. Lubomír Fojtů</a:t>
            </a:r>
            <a:br>
              <a:rPr lang="cs-CZ" altLang="cs-CZ" sz="2400" b="1" dirty="0"/>
            </a:br>
            <a:r>
              <a:rPr lang="cs-CZ" altLang="cs-CZ" sz="2400" b="1" dirty="0"/>
              <a:t>ředitel</a:t>
            </a:r>
            <a:br>
              <a:rPr lang="cs-CZ" altLang="cs-CZ" sz="2400" b="1" dirty="0"/>
            </a:br>
            <a:br>
              <a:rPr lang="cs-CZ" altLang="cs-CZ" sz="2400" b="1" dirty="0"/>
            </a:br>
            <a:r>
              <a:rPr lang="cs-CZ" altLang="cs-CZ" sz="2400" b="1" dirty="0"/>
              <a:t>fojtu</a:t>
            </a:r>
            <a:r>
              <a:rPr lang="cs-CZ" altLang="cs-CZ" sz="2400" dirty="0"/>
              <a:t>@rvccr.cz</a:t>
            </a:r>
            <a:br>
              <a:rPr lang="cs-CZ" altLang="cs-CZ" sz="2400" dirty="0"/>
            </a:br>
            <a:r>
              <a:rPr lang="cs-CZ" altLang="cs-CZ" sz="2400" dirty="0"/>
              <a:t>www.rvccr.cz</a:t>
            </a:r>
            <a:br>
              <a:rPr lang="cs-CZ" altLang="cs-CZ" sz="2400" dirty="0"/>
            </a:br>
            <a:br>
              <a:rPr lang="cs-CZ" altLang="cs-CZ" sz="3200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715565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NÁVRH ŘV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NÁVRH ŘV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NÁVRH ŘV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583</Words>
  <Application>Microsoft Office PowerPoint</Application>
  <PresentationFormat>Širokoúhlá obrazovka</PresentationFormat>
  <Paragraphs>103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2_Vlastní návrh</vt:lpstr>
      <vt:lpstr>Vlastní návrh</vt:lpstr>
      <vt:lpstr>1_Vlastní návrh</vt:lpstr>
      <vt:lpstr>3_NÁVRH ŘVC</vt:lpstr>
      <vt:lpstr>4_NÁVRH ŘVC</vt:lpstr>
      <vt:lpstr>5_NÁVRH ŘVC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 ZA  POZORNOST  Ing. Lubomír Fojtů ředitel  fojtu@rvccr.cz www.rvccr.cz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43799</dc:creator>
  <cp:lastModifiedBy>Lubomír Fojtů</cp:lastModifiedBy>
  <cp:revision>154</cp:revision>
  <dcterms:created xsi:type="dcterms:W3CDTF">2022-01-19T11:02:30Z</dcterms:created>
  <dcterms:modified xsi:type="dcterms:W3CDTF">2023-12-05T13:02:55Z</dcterms:modified>
</cp:coreProperties>
</file>